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78" r:id="rId2"/>
  </p:sldMasterIdLst>
  <p:notesMasterIdLst>
    <p:notesMasterId r:id="rId24"/>
  </p:notesMasterIdLst>
  <p:sldIdLst>
    <p:sldId id="2469" r:id="rId3"/>
    <p:sldId id="257" r:id="rId4"/>
    <p:sldId id="2479" r:id="rId5"/>
    <p:sldId id="2464" r:id="rId6"/>
    <p:sldId id="2481" r:id="rId7"/>
    <p:sldId id="2480" r:id="rId8"/>
    <p:sldId id="2487" r:id="rId9"/>
    <p:sldId id="2482" r:id="rId10"/>
    <p:sldId id="2485" r:id="rId11"/>
    <p:sldId id="2486" r:id="rId12"/>
    <p:sldId id="2476" r:id="rId13"/>
    <p:sldId id="2475" r:id="rId14"/>
    <p:sldId id="2472" r:id="rId15"/>
    <p:sldId id="2471" r:id="rId16"/>
    <p:sldId id="2473" r:id="rId17"/>
    <p:sldId id="2474" r:id="rId18"/>
    <p:sldId id="2468" r:id="rId19"/>
    <p:sldId id="2466" r:id="rId20"/>
    <p:sldId id="420" r:id="rId21"/>
    <p:sldId id="2470" r:id="rId22"/>
    <p:sldId id="2467" r:id="rId23"/>
  </p:sldIdLst>
  <p:sldSz cx="12192000" cy="6858000"/>
  <p:notesSz cx="6858000" cy="9144000"/>
  <p:embeddedFontLst>
    <p:embeddedFont>
      <p:font typeface="경기천년바탕OTF Bold" panose="02020803020101020101" pitchFamily="18" charset="-127"/>
      <p:bold r:id="rId25"/>
    </p:embeddedFont>
    <p:embeddedFont>
      <p:font typeface="경기천년제목 Bold" panose="02020803020101020101" pitchFamily="18" charset="-127"/>
      <p:bold r:id="rId26"/>
    </p:embeddedFont>
    <p:embeddedFont>
      <p:font typeface="경기천년제목OTF Bold" panose="02020803020101020101" pitchFamily="18" charset="-127"/>
      <p:bold r:id="rId27"/>
    </p:embeddedFont>
    <p:embeddedFont>
      <p:font typeface="경기천년바탕 Bold" panose="02020803020101020101" pitchFamily="18" charset="-127"/>
      <p:bold r:id="rId28"/>
    </p:embeddedFont>
    <p:embeddedFont>
      <p:font typeface="경기천년제목 Light" panose="02020403020101020101" pitchFamily="18" charset="-127"/>
      <p:regular r:id="rId29"/>
    </p:embeddedFont>
    <p:embeddedFont>
      <p:font typeface="경기천년제목OTF Light" panose="02020403020101020101" pitchFamily="18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C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5" autoAdjust="0"/>
    <p:restoredTop sz="94660"/>
  </p:normalViewPr>
  <p:slideViewPr>
    <p:cSldViewPr snapToGrid="0">
      <p:cViewPr>
        <p:scale>
          <a:sx n="125" d="100"/>
          <a:sy n="125" d="100"/>
        </p:scale>
        <p:origin x="1086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50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D6C18-10FA-4559-AD06-DFBFFC51FDC5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AA8A9-4F91-415F-8885-03ACE6AF0E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85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DAA8A9-4F91-415F-8885-03ACE6AF0E9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94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DAA8A9-4F91-415F-8885-03ACE6AF0E9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318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DAA8A9-4F91-415F-8885-03ACE6AF0E9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772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DAA8A9-4F91-415F-8885-03ACE6AF0E9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893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DAA8A9-4F91-415F-8885-03ACE6AF0E9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763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DAA8A9-4F91-415F-8885-03ACE6AF0E9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337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배틀로얄</a:t>
            </a:r>
            <a:r>
              <a:rPr lang="ko-KR" altLang="en-US" dirty="0"/>
              <a:t> 게임의 긴장감을 </a:t>
            </a:r>
            <a:r>
              <a:rPr lang="ko-KR" altLang="en-US" dirty="0" err="1"/>
              <a:t>처음하는</a:t>
            </a:r>
            <a:r>
              <a:rPr lang="ko-KR" altLang="en-US" dirty="0"/>
              <a:t> 사람으로 기준으로 잡고 </a:t>
            </a:r>
            <a:r>
              <a:rPr lang="ko-KR" altLang="en-US" dirty="0" err="1"/>
              <a:t>페이즈에</a:t>
            </a:r>
            <a:r>
              <a:rPr lang="ko-KR" altLang="en-US" dirty="0"/>
              <a:t> 맞춰서 그래프로 표현 해보자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B01214-B6EA-4496-98CB-047AA30E2C4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060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배틀로얄</a:t>
            </a:r>
            <a:r>
              <a:rPr lang="ko-KR" altLang="en-US" dirty="0"/>
              <a:t> 게임의 긴장감을 </a:t>
            </a:r>
            <a:r>
              <a:rPr lang="ko-KR" altLang="en-US" dirty="0" err="1"/>
              <a:t>처음하는</a:t>
            </a:r>
            <a:r>
              <a:rPr lang="ko-KR" altLang="en-US" dirty="0"/>
              <a:t> 사람으로 기준으로 잡고 </a:t>
            </a:r>
            <a:r>
              <a:rPr lang="ko-KR" altLang="en-US" dirty="0" err="1"/>
              <a:t>페이즈에</a:t>
            </a:r>
            <a:r>
              <a:rPr lang="ko-KR" altLang="en-US" dirty="0"/>
              <a:t> 맞춰서 그래프로 표현 해보자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B01214-B6EA-4496-98CB-047AA30E2C4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079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FFD101-4E24-52BD-5D40-8B0A4A0631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CBE86C-6182-1629-F392-467A50675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BBDFB1-3863-DF0D-1766-B711AEE1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4AFA93-80CD-B1A7-DC66-8B4DE8650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4A25C8-C70F-BA0B-51AB-BC55CA346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375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09332-F203-2BE4-CCD3-01CA74167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F61635-4756-0EEC-1EA4-25E0E0F319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EB5FA6-35D5-A023-56CD-2FB113898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186F97-BF9C-DCE5-D73B-D8A785F7F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0E5498-124F-7703-4F32-146564425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986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172D75B-93D1-AEA7-6738-D87501360E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3880D6-2730-DA62-F0CD-EEDC9807F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E4C7B0-6DF2-152C-94F0-8BB9CE76F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0DEE2A-D132-D986-ED9F-2CA2CDCA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681145-66DD-96EF-03F6-9FA39431D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8590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40F070-8283-5341-E063-54EB1A804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9313BF-A94C-B94A-D5B6-007AE0432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F89975-CF02-C001-F6D3-C0239BB13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72D907-3344-7DB0-8245-087199CF1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A05B91-E281-941C-9873-DF5E47B31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520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00251D-12EC-816D-884C-F0A2EEAC6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2A40BB-760D-B76F-1E5D-6FE17024F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7CF8F1-0902-0CB2-4644-B627BF1D9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C9198D-33DE-C6F8-6356-D36D92028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804141-28D4-0B39-0522-C6B1C15E1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981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5E79B-6F4E-5152-5251-B44EA207C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BC0C5E-84E6-585E-B180-E6CB00DDE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960940-5CD9-36D6-C71A-088DF4F5A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94B218-54D1-5BF4-8BFC-96A9725A8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F35E86-E044-B2B4-6492-6F5E595CB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601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BD5F74-6D7B-172D-42E2-3B8044656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D99AA4-1A85-9435-265E-3ACA2A6FD5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F67F29-F493-670A-BFA2-932A9DCEC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0E6878-5A04-6A7D-4B3A-33EB31A3E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CEA28C-84D0-57E5-D87E-E050AE445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56B76B-42C4-E29E-036C-C406432EC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1477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05E1C-CF52-07FE-6A4E-7765A82B9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33F283-32A6-31DB-761F-E35DFA694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84DEA8-71EC-10A6-9C65-2971B8B9A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4E7DCA-56E9-EACC-EBD9-6FB0D02107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A341693-8777-101C-B308-7314A47A85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655329-43F9-7B6B-517B-3C12007D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3B5445-247F-1654-08B3-16BBC2D44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F67582A-5B95-5EDA-2A71-E0B548D9C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951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737632-BDC7-ECD8-E201-EEC8B721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7D4D7A6-0C92-609D-950E-A44137CC9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FA7531B-BD17-7C2C-BF46-79E1017AC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18CEAB-5A3B-4F84-DE80-C702A67EB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152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4A754E-768E-AFEA-3465-6AAA1B328F73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68A4060-0642-5009-756F-0B0CA3F17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73A023-2AA8-85C8-5BE3-96E220FAF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7F1C18-A86E-11CF-EF54-EAFBDC5B5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1593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4A754E-768E-AFEA-3465-6AAA1B328F73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ea typeface="경기천년제목OTF Bold" panose="0202080302010102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68A4060-0642-5009-756F-0B0CA3F17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73A023-2AA8-85C8-5BE3-96E220FAF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7F1C18-A86E-11CF-EF54-EAFBDC5B5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62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B56975-20BF-5EE8-0AA5-79B713A2A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E78DE2-7C19-F9E2-BB16-8301E30FA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13BC48-6A8A-AC35-5D96-79DD202C7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8E4133-1DB3-15B2-2441-47C7F48C8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56923B-065B-2246-BC63-ED39D7008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4553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0C03E-352B-2C38-33BC-057BCA34B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A73967-3245-4B27-0606-4773B360E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5BE711-C585-DBCC-3238-E9F0937EE2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FE32D2-0247-9B28-ABDB-CDBEE6D59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707410-682D-FA61-0915-345F9BB6E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7FE7C9-5BB7-DE4F-6FAD-243AC7EC2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5011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71D77C-3F7F-8679-D256-D4C33951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5875884-E2D7-639A-10FB-DA96208955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93FDE2-E005-E479-5582-1ECC222D04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6C3FED-C430-B359-52A8-C801942F1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BBB584-2D4C-59AB-A8B7-43432492C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F42ED3-FDBB-DC03-3D25-2A492075B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0649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8369D5-9C64-B433-5567-B47A52C8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72EDBC-49F2-42B3-A73C-918B02144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352F1B-BE6E-7264-1F16-E409CC338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383122-61BC-F4AA-45CC-93EFC934D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817229-E8B9-D4CB-4563-13C192FD1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9179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C1438B-EADC-531D-2CF3-4AFA0D3123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6DF1C1-2E4B-8583-F366-29989B008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E1638F-237A-B808-022B-D69527FE0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98365-9FFD-4406-99FB-1A98E344C319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756A11-BEA2-FE86-4B1E-492CDF65A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D44B55-10F2-D078-1B78-0F9EB2275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6228B-AE81-4EF2-93DD-D7FC04187F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642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0C05E2-49A4-B08E-4BA7-BD63D8F57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CD31FE-F227-D8FC-0DB8-620481B20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4B6D73-4010-2806-FDBA-F5D6016A6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F56884-09C7-9DC3-9DA6-563BEBA17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DAD295-ED04-3B36-56E1-0D353A47F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098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A1A97-DA4E-9743-F473-7472DC85F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CD1402-3923-7DC4-C82D-B0E45B63C1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10D818-4EDD-BD72-65F9-E47638F2E3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EA536A-706E-458B-044A-BE936451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741ED2-AE93-5F96-73E6-E6FFB43F2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BEF341-C106-50C0-73D0-CD3A1090C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93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0175E-54D4-F323-35FF-1904BA41A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32D726-63DF-AE66-AF01-AC523AC1B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6C28C0-600F-A99F-5522-E736B1CE51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33F0F5F-BF67-2B69-15AE-619B6B25EA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C321232-C9F5-2D0B-DA01-447E59C13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77C65B8-2E44-8B01-F45B-79C852AEC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539545-4BA6-D5EA-F34E-D1DA3FB7E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7CD78B3-0D35-9E2B-95F8-7767A225D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316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33D74-16CA-4665-D7A9-2066A4CC8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A09B31-BD54-6102-2E8E-3B07C69FE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F270BA9-4A05-D60E-8DB5-8EDD25BFD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A23765-3640-A900-D36B-037F19CB6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176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81819EF-EB9A-A57A-12E6-420C3875F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5DD438-BA36-B158-2FF4-DF8E7EBF0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729A68-4439-6818-28F9-EB595551E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176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7C489D-AE5D-8DBF-4126-79B75EE82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76C552-DC2F-2B85-6A90-48D4D790C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49F009-6855-7650-B076-8F85DD604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98EF1A-AEA8-CC91-949B-21E383BFF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ECC886-13B6-B521-1036-1E1217AD6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C54D92-E219-1904-8A8E-7144EA16F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754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2AD305-6996-196C-74CD-0C93B0B4C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46C85D-18D7-7524-5A03-85769FF808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8C8288-80B6-65AA-B8E9-47F9E406C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010669-BBFE-D4B6-414F-2475CCB4E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D8A948-A252-9154-EB12-33EE3C7C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7B9917-B5DD-537A-FBAD-14319583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59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C671A6-5602-BE41-A523-44C1EA9F1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DF248B-B401-C249-7616-D038317C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F3A468-3DBA-DBBA-9248-E56E5B1B36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F3C8B-2CCF-4CFC-8D0B-EB88F55B65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0F67D5-3D32-8E20-0E9B-83A0DE62A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719BB-213C-96E8-16CD-8D912B7BD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E31D6-BC61-4743-8907-CBCF69A58B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81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F10A0BA-FEBB-7B06-6397-4F25C3BA4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8BEF8-DB9D-8C16-E79A-DF2AF0A51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EF23BB-468F-6D3E-A330-658AE777D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</a:defRPr>
            </a:lvl1pPr>
          </a:lstStyle>
          <a:p>
            <a:fld id="{69298365-9FFD-4406-99FB-1A98E344C319}" type="datetimeFigureOut">
              <a:rPr lang="ko-KR" altLang="en-US" smtClean="0"/>
              <a:pPr/>
              <a:t>2024-09-24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CCE921-F298-8EF7-818B-0F05B3658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19BF67-9FD4-3870-9E39-FCDB3021A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</a:defRPr>
            </a:lvl1pPr>
          </a:lstStyle>
          <a:p>
            <a:fld id="{6A06228B-AE81-4EF2-93DD-D7FC04187F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9911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경기천년바탕OTF Bold" panose="02020803020101020101" pitchFamily="18" charset="-127"/>
          <a:ea typeface="경기천년바탕OTF Bold" panose="020208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경기천년제목OTF Bold" panose="02020803020101020101" pitchFamily="18" charset="-127"/>
          <a:ea typeface="경기천년제목OTF Bold" panose="020208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경기천년제목OTF Bold" panose="02020803020101020101" pitchFamily="18" charset="-127"/>
          <a:ea typeface="경기천년제목OTF Bold" panose="020208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경기천년제목OTF Bold" panose="02020803020101020101" pitchFamily="18" charset="-127"/>
          <a:ea typeface="경기천년제목OTF Bold" panose="020208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경기천년제목OTF Bold" panose="02020803020101020101" pitchFamily="18" charset="-127"/>
          <a:ea typeface="경기천년제목OTF Bold" panose="020208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경기천년제목OTF Bold" panose="02020803020101020101" pitchFamily="18" charset="-127"/>
          <a:ea typeface="경기천년제목OTF Bold" panose="0202080302010102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youtube.com/watch?v=-W-pqpALEf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114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제목 16">
            <a:extLst>
              <a:ext uri="{FF2B5EF4-FFF2-40B4-BE49-F238E27FC236}">
                <a16:creationId xmlns:a16="http://schemas.microsoft.com/office/drawing/2014/main" id="{B07E82F1-BFFD-7D04-FB7E-EEA4632119E1}"/>
              </a:ext>
            </a:extLst>
          </p:cNvPr>
          <p:cNvSpPr txBox="1">
            <a:spLocks/>
          </p:cNvSpPr>
          <p:nvPr/>
        </p:nvSpPr>
        <p:spPr>
          <a:xfrm>
            <a:off x="477981" y="3775633"/>
            <a:ext cx="4023360" cy="6596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fontAlgn="auto" latinLnBrk="0">
              <a:spcAft>
                <a:spcPts val="600"/>
              </a:spcAft>
              <a:buClrTx/>
              <a:buSzTx/>
              <a:tabLst/>
              <a:defRPr/>
            </a:pPr>
            <a:r>
              <a:rPr kumimoji="0" lang="ko-KR" altLang="en-US" sz="40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제국을 지켜라</a:t>
            </a:r>
            <a:endParaRPr kumimoji="0" lang="en-US" altLang="ko-KR" sz="40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1DC32FA8-A850-B060-FB00-BDF4CF83DA98}"/>
              </a:ext>
            </a:extLst>
          </p:cNvPr>
          <p:cNvSpPr txBox="1">
            <a:spLocks/>
          </p:cNvSpPr>
          <p:nvPr/>
        </p:nvSpPr>
        <p:spPr>
          <a:xfrm>
            <a:off x="477981" y="4676872"/>
            <a:ext cx="3933306" cy="120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fontAlgn="auto" latinLnBrk="0"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16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순환식 랜덤 유닛 디펜스</a:t>
            </a:r>
            <a:endParaRPr kumimoji="0" lang="en-US" altLang="ko-KR" sz="16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R="0" lvl="0" fontAlgn="auto" latinLnBrk="0"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1200" b="0" i="0" u="sng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시나리오 기획서</a:t>
            </a:r>
            <a:endParaRPr kumimoji="0" lang="en-US" altLang="ko-KR" sz="1200" b="0" i="0" u="sng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2AB715A-8C50-2A8F-9F51-742A578DD2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12" r="1" b="1978"/>
          <a:stretch/>
        </p:blipFill>
        <p:spPr>
          <a:xfrm>
            <a:off x="6306854" y="625683"/>
            <a:ext cx="3961871" cy="5455380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F721213D-0204-436A-8605-542FB2E1C7DF}"/>
              </a:ext>
            </a:extLst>
          </p:cNvPr>
          <p:cNvSpPr txBox="1">
            <a:spLocks/>
          </p:cNvSpPr>
          <p:nvPr/>
        </p:nvSpPr>
        <p:spPr>
          <a:xfrm>
            <a:off x="477981" y="625683"/>
            <a:ext cx="645969" cy="14630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/>
            <a:endParaRPr lang="ko-KR" altLang="en-US" sz="4000" spc="300" noProof="1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7116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36E308D-4F36-562D-CBF9-EFDC0FA787EB}"/>
              </a:ext>
            </a:extLst>
          </p:cNvPr>
          <p:cNvSpPr txBox="1">
            <a:spLocks/>
          </p:cNvSpPr>
          <p:nvPr/>
        </p:nvSpPr>
        <p:spPr>
          <a:xfrm>
            <a:off x="107997" y="1680680"/>
            <a:ext cx="8604250" cy="113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ko-KR" altLang="en-US" sz="1200" dirty="0"/>
              <a:t>랜덤 디펜스</a:t>
            </a:r>
            <a:r>
              <a:rPr lang="en-US" altLang="ko-KR" sz="1200" dirty="0"/>
              <a:t>(Random Defense)</a:t>
            </a:r>
            <a:r>
              <a:rPr lang="ko-KR" altLang="en-US" sz="1200" dirty="0"/>
              <a:t>는 타워 디펜스</a:t>
            </a:r>
            <a:r>
              <a:rPr lang="en-US" altLang="ko-KR" sz="1200" dirty="0"/>
              <a:t>(Tower Defense) </a:t>
            </a:r>
            <a:r>
              <a:rPr lang="ko-KR" altLang="en-US" sz="1200" dirty="0"/>
              <a:t>장르에서 파생된 게임 유형으로</a:t>
            </a:r>
            <a:r>
              <a:rPr lang="en-US" altLang="ko-KR" sz="1200" dirty="0"/>
              <a:t> </a:t>
            </a:r>
            <a:br>
              <a:rPr lang="en-US" altLang="ko-KR" sz="1200" dirty="0"/>
            </a:br>
            <a:r>
              <a:rPr lang="ko-KR" altLang="en-US" sz="1200" dirty="0"/>
              <a:t>플레이어가 다양한 </a:t>
            </a:r>
            <a:r>
              <a:rPr lang="ko-KR" altLang="en-US" sz="1200" dirty="0">
                <a:solidFill>
                  <a:srgbClr val="FF0000"/>
                </a:solidFill>
              </a:rPr>
              <a:t>무작위 요소에 </a:t>
            </a:r>
            <a:r>
              <a:rPr lang="ko-KR" altLang="en-US" sz="1200" dirty="0"/>
              <a:t>따라 </a:t>
            </a:r>
            <a:r>
              <a:rPr lang="ko-KR" altLang="en-US" sz="1200" dirty="0">
                <a:solidFill>
                  <a:srgbClr val="FF0000"/>
                </a:solidFill>
              </a:rPr>
              <a:t>방어 유닛</a:t>
            </a:r>
            <a:r>
              <a:rPr lang="en-US" altLang="ko-KR" sz="1200" dirty="0"/>
              <a:t>(</a:t>
            </a:r>
            <a:r>
              <a:rPr lang="ko-KR" altLang="en-US" sz="1200" dirty="0"/>
              <a:t>타워 또는 캐릭터</a:t>
            </a:r>
            <a:r>
              <a:rPr lang="en-US" altLang="ko-KR" sz="1200" dirty="0"/>
              <a:t>)</a:t>
            </a:r>
            <a:r>
              <a:rPr lang="ko-KR" altLang="en-US" sz="1200" dirty="0"/>
              <a:t>을 배치하여 적의 침략을 막는 게임이다</a:t>
            </a:r>
            <a:r>
              <a:rPr lang="en-US" altLang="ko-KR" sz="1200" dirty="0"/>
              <a:t>.</a:t>
            </a: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lang="en-US" altLang="ko-KR" sz="1200" dirty="0"/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altLang="ko-KR" sz="1050" dirty="0"/>
              <a:t>    </a:t>
            </a:r>
            <a:r>
              <a:rPr lang="en-US" altLang="ko-KR" sz="1000" dirty="0"/>
              <a:t>TD(Tower Defense) = </a:t>
            </a:r>
            <a:r>
              <a:rPr lang="ko-KR" altLang="en-US" sz="1000" dirty="0"/>
              <a:t>타워를 전략적으로 배치해 적의 물결을 막는 방식을 가진 게임</a:t>
            </a:r>
            <a:endParaRPr lang="en-US" altLang="ko-KR" sz="1050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3BF73-F514-2B3B-1948-40F8256415C5}"/>
              </a:ext>
            </a:extLst>
          </p:cNvPr>
          <p:cNvGrpSpPr/>
          <p:nvPr/>
        </p:nvGrpSpPr>
        <p:grpSpPr>
          <a:xfrm>
            <a:off x="5563315" y="2371861"/>
            <a:ext cx="6399371" cy="4202138"/>
            <a:chOff x="674137" y="3544714"/>
            <a:chExt cx="4507461" cy="2763155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9ED76ABC-19CF-464A-E9F6-079861EC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74137" y="3799222"/>
              <a:ext cx="4507461" cy="250864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A62DF3C-F73E-49B9-0BB0-5B379E48F113}"/>
                </a:ext>
              </a:extLst>
            </p:cNvPr>
            <p:cNvSpPr txBox="1"/>
            <p:nvPr/>
          </p:nvSpPr>
          <p:spPr>
            <a:xfrm>
              <a:off x="674137" y="3544714"/>
              <a:ext cx="4507461" cy="2226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&lt; </a:t>
              </a:r>
              <a:r>
                <a:rPr lang="ko-KR" altLang="en-US" sz="1600" b="0" i="0" dirty="0">
                  <a:effectLst/>
                  <a:latin typeface="경기천년제목OTF Bold" panose="02020803020101020101" pitchFamily="18" charset="-127"/>
                </a:rPr>
                <a:t>프로젝트 </a:t>
              </a:r>
              <a:r>
                <a:rPr lang="ko-KR" altLang="en-US" sz="1600" b="0" i="0" dirty="0" err="1">
                  <a:effectLst/>
                  <a:latin typeface="경기천년제목OTF Bold" panose="02020803020101020101" pitchFamily="18" charset="-127"/>
                </a:rPr>
                <a:t>랜타디</a:t>
              </a:r>
              <a:r>
                <a:rPr lang="en-US" altLang="ko-KR" sz="1600" b="0" i="0" dirty="0">
                  <a:effectLst/>
                  <a:latin typeface="경기천년제목OTF Bold" panose="02020803020101020101" pitchFamily="18" charset="-127"/>
                </a:rPr>
                <a:t>: </a:t>
              </a:r>
              <a:r>
                <a:rPr lang="ko-KR" altLang="en-US" sz="1600" b="0" i="0" dirty="0">
                  <a:effectLst/>
                  <a:latin typeface="경기천년제목OTF Bold" panose="02020803020101020101" pitchFamily="18" charset="-127"/>
                </a:rPr>
                <a:t>멀티 대전 디펜스</a:t>
              </a:r>
              <a:r>
                <a:rPr lang="en-US" altLang="ko-KR" sz="1600" dirty="0"/>
                <a:t>&gt;</a:t>
              </a:r>
              <a:endParaRPr lang="ko-KR" altLang="en-US" sz="1600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DDCB70A-8DC9-FB3B-B6C2-DE4C00196B52}"/>
              </a:ext>
            </a:extLst>
          </p:cNvPr>
          <p:cNvSpPr txBox="1"/>
          <p:nvPr/>
        </p:nvSpPr>
        <p:spPr>
          <a:xfrm>
            <a:off x="377190" y="1155100"/>
            <a:ext cx="778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프로젝트 </a:t>
            </a:r>
            <a:r>
              <a:rPr lang="ko-KR" altLang="en-US" sz="2400" dirty="0" err="1"/>
              <a:t>랜타디</a:t>
            </a:r>
            <a:endParaRPr lang="ko-KR" altLang="en-US" sz="24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B9E8609-97B1-E218-E7B6-3E4FB1D50272}"/>
              </a:ext>
            </a:extLst>
          </p:cNvPr>
          <p:cNvSpPr/>
          <p:nvPr/>
        </p:nvSpPr>
        <p:spPr>
          <a:xfrm flipH="1">
            <a:off x="0" y="0"/>
            <a:ext cx="108000" cy="28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8CA6AE-6178-1871-44D2-960B3B2C2816}"/>
              </a:ext>
            </a:extLst>
          </p:cNvPr>
          <p:cNvSpPr txBox="1"/>
          <p:nvPr/>
        </p:nvSpPr>
        <p:spPr>
          <a:xfrm>
            <a:off x="181115" y="33289"/>
            <a:ext cx="668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A5CD86-8419-E155-BCED-4FB8D9C957D0}"/>
              </a:ext>
            </a:extLst>
          </p:cNvPr>
          <p:cNvSpPr txBox="1"/>
          <p:nvPr/>
        </p:nvSpPr>
        <p:spPr>
          <a:xfrm>
            <a:off x="181115" y="301807"/>
            <a:ext cx="27911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벤치마킹 게임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64132ED-4C6F-DD78-12A6-DDB0BF0DF794}"/>
              </a:ext>
            </a:extLst>
          </p:cNvPr>
          <p:cNvSpPr/>
          <p:nvPr/>
        </p:nvSpPr>
        <p:spPr>
          <a:xfrm flipH="1">
            <a:off x="-2" y="287999"/>
            <a:ext cx="107999" cy="57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677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36E308D-4F36-562D-CBF9-EFDC0FA787EB}"/>
              </a:ext>
            </a:extLst>
          </p:cNvPr>
          <p:cNvSpPr txBox="1">
            <a:spLocks/>
          </p:cNvSpPr>
          <p:nvPr/>
        </p:nvSpPr>
        <p:spPr>
          <a:xfrm>
            <a:off x="279400" y="2695819"/>
            <a:ext cx="8604250" cy="254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kumimoji="1" lang="ko-KR" altLang="en-US" sz="1100" b="1" dirty="0">
                <a:sym typeface="Wingdings" panose="05000000000000000000" pitchFamily="2" charset="2"/>
              </a:rPr>
              <a:t>이 시점에 순환형 랜덤 디펜스 장르가 필요한 이유는 무엇인가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?</a:t>
            </a:r>
          </a:p>
          <a:p>
            <a:pPr marL="1085850" lvl="2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kumimoji="1" lang="en-US" altLang="ko-KR" sz="1100" b="1" dirty="0">
                <a:sym typeface="Wingdings" panose="05000000000000000000" pitchFamily="2" charset="2"/>
              </a:rPr>
              <a:t> </a:t>
            </a: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kumimoji="1" lang="ko-KR" altLang="en-US" sz="1100" b="1" dirty="0">
                <a:sym typeface="Wingdings" panose="05000000000000000000" pitchFamily="2" charset="2"/>
              </a:rPr>
              <a:t>현재 게임 유저들의 피로가 높다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. </a:t>
            </a:r>
            <a:r>
              <a:rPr kumimoji="1" lang="ko-KR" altLang="en-US" sz="1100" b="1" dirty="0">
                <a:sym typeface="Wingdings" panose="05000000000000000000" pitchFamily="2" charset="2"/>
              </a:rPr>
              <a:t>이 증거는 게임을 하는 유저보다 게임을 보는 유저가 늘었음에 알 수 있다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.</a:t>
            </a: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>
                <a:sym typeface="Wingdings" panose="05000000000000000000" pitchFamily="2" charset="2"/>
              </a:rPr>
              <a:t>게임을 만들어야 하는 이유를 논리적으로 제안해 필요한 게임 시스템을 정리한다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.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 err="1"/>
              <a:t>대목적</a:t>
            </a:r>
            <a:r>
              <a:rPr kumimoji="1" lang="ko-KR" altLang="en-US" sz="1100" b="1" dirty="0"/>
              <a:t> </a:t>
            </a:r>
            <a:r>
              <a:rPr kumimoji="1" lang="en-US" altLang="ko-KR" sz="1100" b="1" dirty="0"/>
              <a:t>&gt; </a:t>
            </a:r>
            <a:r>
              <a:rPr kumimoji="1" lang="ko-KR" altLang="en-US" sz="1100" b="1" dirty="0"/>
              <a:t>랜덤 디펜스 장르를 증기는 유저 증대</a:t>
            </a:r>
            <a:endParaRPr kumimoji="1" lang="en-US" altLang="ko-KR" sz="11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1100" b="1" dirty="0"/>
              <a:t>이 대목적을 이루기 위해 우리가 </a:t>
            </a:r>
            <a:r>
              <a:rPr kumimoji="1" lang="ko-KR" altLang="en-US" sz="1100" b="1" dirty="0" err="1"/>
              <a:t>해야할</a:t>
            </a:r>
            <a:r>
              <a:rPr kumimoji="1" lang="ko-KR" altLang="en-US" sz="1100" b="1" dirty="0"/>
              <a:t> 유저경험을 충족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내가 생각하는 전략에 따라 최저와 최고를 아우르는 성적표를 받아 들었을 때 드는 성취감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 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kumimoji="1" lang="en-US" altLang="ko-KR" sz="1100" b="1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929868F-60AC-C4B2-AA39-5113C3FF0589}"/>
              </a:ext>
            </a:extLst>
          </p:cNvPr>
          <p:cNvGrpSpPr/>
          <p:nvPr/>
        </p:nvGrpSpPr>
        <p:grpSpPr>
          <a:xfrm>
            <a:off x="0" y="0"/>
            <a:ext cx="12192000" cy="1000150"/>
            <a:chOff x="0" y="0"/>
            <a:chExt cx="12192000" cy="1000150"/>
          </a:xfrm>
        </p:grpSpPr>
        <p:sp>
          <p:nvSpPr>
            <p:cNvPr id="2" name="제목 2">
              <a:extLst>
                <a:ext uri="{FF2B5EF4-FFF2-40B4-BE49-F238E27FC236}">
                  <a16:creationId xmlns:a16="http://schemas.microsoft.com/office/drawing/2014/main" id="{E8789A21-5C88-A52B-38C4-07850713D8FF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66159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 latinLnBrk="0"/>
              <a:r>
                <a:rPr lang="ko-KR" altLang="en-US" sz="4000" spc="300" noProof="1">
                  <a:solidFill>
                    <a:schemeClr val="bg1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목적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0FDA93-D7A3-149D-1117-108FC5FCEF3D}"/>
                </a:ext>
              </a:extLst>
            </p:cNvPr>
            <p:cNvSpPr txBox="1"/>
            <p:nvPr/>
          </p:nvSpPr>
          <p:spPr>
            <a:xfrm>
              <a:off x="0" y="661596"/>
              <a:ext cx="12192000" cy="33855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랜덤 </a:t>
              </a:r>
              <a:r>
                <a:rPr lang="ko-KR" altLang="en-US" sz="1600" dirty="0" err="1"/>
                <a:t>디팬스는</a:t>
              </a:r>
              <a:r>
                <a:rPr lang="ko-KR" altLang="en-US" sz="1600" dirty="0"/>
                <a:t> 무엇인가</a:t>
              </a:r>
              <a:r>
                <a:rPr lang="en-US" altLang="ko-KR" sz="1600" dirty="0"/>
                <a:t>?</a:t>
              </a:r>
              <a:endParaRPr lang="ko-KR" altLang="en-US" sz="16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3BF73-F514-2B3B-1948-40F8256415C5}"/>
              </a:ext>
            </a:extLst>
          </p:cNvPr>
          <p:cNvGrpSpPr/>
          <p:nvPr/>
        </p:nvGrpSpPr>
        <p:grpSpPr>
          <a:xfrm>
            <a:off x="7405139" y="3740150"/>
            <a:ext cx="4507461" cy="3068893"/>
            <a:chOff x="674139" y="3600450"/>
            <a:chExt cx="4507461" cy="3068893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9ED76ABC-19CF-464A-E9F6-079861EC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4139" y="3600450"/>
              <a:ext cx="4507461" cy="279189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A62DF3C-F73E-49B9-0BB0-5B379E48F113}"/>
                </a:ext>
              </a:extLst>
            </p:cNvPr>
            <p:cNvSpPr txBox="1"/>
            <p:nvPr/>
          </p:nvSpPr>
          <p:spPr>
            <a:xfrm>
              <a:off x="674139" y="6392344"/>
              <a:ext cx="45074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/>
                <a:t>&lt; </a:t>
              </a:r>
              <a:r>
                <a:rPr lang="ko-KR" altLang="en-US" sz="1200" dirty="0"/>
                <a:t>리그 오브 레전드 연도별 </a:t>
              </a:r>
              <a:r>
                <a:rPr lang="ko-KR" altLang="en-US" sz="1200" dirty="0" err="1"/>
                <a:t>솔랭</a:t>
              </a:r>
              <a:r>
                <a:rPr lang="ko-KR" altLang="en-US" sz="1200" dirty="0"/>
                <a:t> 경기 수 </a:t>
              </a:r>
              <a:r>
                <a:rPr lang="en-US" altLang="ko-KR" sz="1200" dirty="0"/>
                <a:t>&gt;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25777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36E308D-4F36-562D-CBF9-EFDC0FA787EB}"/>
              </a:ext>
            </a:extLst>
          </p:cNvPr>
          <p:cNvSpPr txBox="1">
            <a:spLocks/>
          </p:cNvSpPr>
          <p:nvPr/>
        </p:nvSpPr>
        <p:spPr>
          <a:xfrm>
            <a:off x="254000" y="1060450"/>
            <a:ext cx="8604250" cy="254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>
                <a:sym typeface="Wingdings" panose="05000000000000000000" pitchFamily="2" charset="2"/>
              </a:rPr>
              <a:t>이 시점에 순환형 랜덤 디펜스 장르가 필요한 이유 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– </a:t>
            </a: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kumimoji="1" lang="ko-KR" altLang="en-US" sz="1100" b="1" dirty="0">
                <a:sym typeface="Wingdings" panose="05000000000000000000" pitchFamily="2" charset="2"/>
              </a:rPr>
              <a:t>현재 게임 유저들의 피로가 높다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. </a:t>
            </a:r>
            <a:r>
              <a:rPr kumimoji="1" lang="ko-KR" altLang="en-US" sz="1100" b="1" dirty="0">
                <a:sym typeface="Wingdings" panose="05000000000000000000" pitchFamily="2" charset="2"/>
              </a:rPr>
              <a:t>이 증거는 게임을 하는 유저보다 게임을 보는 유저가 늘었음에 알 수 있다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.</a:t>
            </a: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>
                <a:sym typeface="Wingdings" panose="05000000000000000000" pitchFamily="2" charset="2"/>
              </a:rPr>
              <a:t>게임을 만들어야 하는 이유를 논리적으로 제안해 필요한 게임 시스템을 정리한다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.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 err="1"/>
              <a:t>대목적</a:t>
            </a:r>
            <a:r>
              <a:rPr kumimoji="1" lang="ko-KR" altLang="en-US" sz="1100" b="1" dirty="0"/>
              <a:t> </a:t>
            </a:r>
            <a:r>
              <a:rPr kumimoji="1" lang="en-US" altLang="ko-KR" sz="1100" b="1" dirty="0"/>
              <a:t>&gt; </a:t>
            </a:r>
            <a:r>
              <a:rPr kumimoji="1" lang="ko-KR" altLang="en-US" sz="1100" b="1" dirty="0"/>
              <a:t>랜덤 디펜스 장르를 증기는 유저 증대</a:t>
            </a:r>
            <a:endParaRPr kumimoji="1" lang="en-US" altLang="ko-KR" sz="11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1100" b="1" dirty="0"/>
              <a:t>이 대목적을 이루기 위해 우리가 </a:t>
            </a:r>
            <a:r>
              <a:rPr kumimoji="1" lang="ko-KR" altLang="en-US" sz="1100" b="1" dirty="0" err="1"/>
              <a:t>해야할</a:t>
            </a:r>
            <a:r>
              <a:rPr kumimoji="1" lang="ko-KR" altLang="en-US" sz="1100" b="1" dirty="0"/>
              <a:t> 유저경험을 충족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내가 생각하는 전략에 따라 최저와 최고를 아우르는 성적표를 받아 들었을 때 드는 성취감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 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kumimoji="1" lang="en-US" altLang="ko-KR" sz="1100" b="1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929868F-60AC-C4B2-AA39-5113C3FF0589}"/>
              </a:ext>
            </a:extLst>
          </p:cNvPr>
          <p:cNvGrpSpPr/>
          <p:nvPr/>
        </p:nvGrpSpPr>
        <p:grpSpPr>
          <a:xfrm>
            <a:off x="0" y="0"/>
            <a:ext cx="12192000" cy="1000150"/>
            <a:chOff x="0" y="0"/>
            <a:chExt cx="12192000" cy="1000150"/>
          </a:xfrm>
        </p:grpSpPr>
        <p:sp>
          <p:nvSpPr>
            <p:cNvPr id="2" name="제목 2">
              <a:extLst>
                <a:ext uri="{FF2B5EF4-FFF2-40B4-BE49-F238E27FC236}">
                  <a16:creationId xmlns:a16="http://schemas.microsoft.com/office/drawing/2014/main" id="{E8789A21-5C88-A52B-38C4-07850713D8FF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66159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 latinLnBrk="0"/>
              <a:r>
                <a:rPr lang="ko-KR" altLang="en-US" sz="4000" spc="300" noProof="1">
                  <a:solidFill>
                    <a:schemeClr val="bg1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목적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0FDA93-D7A3-149D-1117-108FC5FCEF3D}"/>
                </a:ext>
              </a:extLst>
            </p:cNvPr>
            <p:cNvSpPr txBox="1"/>
            <p:nvPr/>
          </p:nvSpPr>
          <p:spPr>
            <a:xfrm>
              <a:off x="0" y="661596"/>
              <a:ext cx="12192000" cy="33855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나의 선택에 의해 최상의 결과를 받을 때 드는 성취감을 느끼게 한다</a:t>
              </a:r>
              <a:r>
                <a:rPr lang="en-US" altLang="ko-KR" sz="1600" dirty="0"/>
                <a:t>.</a:t>
              </a:r>
              <a:endParaRPr lang="ko-KR" altLang="en-US" sz="16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D76ABC-19CF-464A-E9F6-079861EC4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39" y="3600450"/>
            <a:ext cx="4507461" cy="279189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A62DF3C-F73E-49B9-0BB0-5B379E48F113}"/>
              </a:ext>
            </a:extLst>
          </p:cNvPr>
          <p:cNvSpPr txBox="1"/>
          <p:nvPr/>
        </p:nvSpPr>
        <p:spPr>
          <a:xfrm>
            <a:off x="674139" y="6392344"/>
            <a:ext cx="4507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&lt; </a:t>
            </a:r>
            <a:r>
              <a:rPr lang="ko-KR" altLang="en-US" sz="1200" dirty="0"/>
              <a:t>리그 오브 레전드 연도별 </a:t>
            </a:r>
            <a:r>
              <a:rPr lang="ko-KR" altLang="en-US" sz="1200" dirty="0" err="1"/>
              <a:t>솔랭</a:t>
            </a:r>
            <a:r>
              <a:rPr lang="ko-KR" altLang="en-US" sz="1200" dirty="0"/>
              <a:t> 경기 수 </a:t>
            </a:r>
            <a:r>
              <a:rPr lang="en-US" altLang="ko-KR" sz="1200" dirty="0"/>
              <a:t>&gt;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70356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36E308D-4F36-562D-CBF9-EFDC0FA787EB}"/>
              </a:ext>
            </a:extLst>
          </p:cNvPr>
          <p:cNvSpPr txBox="1">
            <a:spLocks/>
          </p:cNvSpPr>
          <p:nvPr/>
        </p:nvSpPr>
        <p:spPr>
          <a:xfrm>
            <a:off x="419100" y="2895600"/>
            <a:ext cx="8604250" cy="254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>
                <a:sym typeface="Wingdings" panose="05000000000000000000" pitchFamily="2" charset="2"/>
              </a:rPr>
              <a:t>이 시점에 순환형 랜덤 디펜스 장르가 필요한 이유와</a:t>
            </a: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>
                <a:sym typeface="Wingdings" panose="05000000000000000000" pitchFamily="2" charset="2"/>
              </a:rPr>
              <a:t>게임을 만들어야 하는 이유를 논리적으로 제안해 필요한 게임 시스템을 정리한다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.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 err="1"/>
              <a:t>대목적</a:t>
            </a:r>
            <a:r>
              <a:rPr kumimoji="1" lang="ko-KR" altLang="en-US" sz="1100" b="1" dirty="0"/>
              <a:t> </a:t>
            </a:r>
            <a:r>
              <a:rPr kumimoji="1" lang="en-US" altLang="ko-KR" sz="1100" b="1" dirty="0"/>
              <a:t>&gt; </a:t>
            </a:r>
            <a:r>
              <a:rPr kumimoji="1" lang="ko-KR" altLang="en-US" sz="1100" b="1" dirty="0"/>
              <a:t>랜덤 디펜스 장르를 증기는 유저 증대</a:t>
            </a:r>
            <a:endParaRPr kumimoji="1" lang="en-US" altLang="ko-KR" sz="11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1100" b="1" dirty="0"/>
              <a:t>이 대목적을 이루기 위해 우리가 </a:t>
            </a:r>
            <a:r>
              <a:rPr kumimoji="1" lang="ko-KR" altLang="en-US" sz="1100" b="1" dirty="0" err="1"/>
              <a:t>해야할</a:t>
            </a:r>
            <a:r>
              <a:rPr kumimoji="1" lang="ko-KR" altLang="en-US" sz="1100" b="1" dirty="0"/>
              <a:t> 유저경험을 충족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내가 생각하는 전략에 따라 최저와 최고를 아우르는 성적표를 받아 들었을 때 드는 성취감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 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kumimoji="1" lang="en-US" altLang="ko-KR" sz="1100" b="1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929868F-60AC-C4B2-AA39-5113C3FF0589}"/>
              </a:ext>
            </a:extLst>
          </p:cNvPr>
          <p:cNvGrpSpPr/>
          <p:nvPr/>
        </p:nvGrpSpPr>
        <p:grpSpPr>
          <a:xfrm>
            <a:off x="0" y="0"/>
            <a:ext cx="12192000" cy="1000150"/>
            <a:chOff x="0" y="0"/>
            <a:chExt cx="12192000" cy="1000150"/>
          </a:xfrm>
        </p:grpSpPr>
        <p:sp>
          <p:nvSpPr>
            <p:cNvPr id="2" name="제목 2">
              <a:extLst>
                <a:ext uri="{FF2B5EF4-FFF2-40B4-BE49-F238E27FC236}">
                  <a16:creationId xmlns:a16="http://schemas.microsoft.com/office/drawing/2014/main" id="{E8789A21-5C88-A52B-38C4-07850713D8FF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66159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 latinLnBrk="0"/>
              <a:r>
                <a:rPr lang="ko-KR" altLang="en-US" sz="4000" spc="300" noProof="1">
                  <a:solidFill>
                    <a:schemeClr val="bg1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목록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0FDA93-D7A3-149D-1117-108FC5FCEF3D}"/>
                </a:ext>
              </a:extLst>
            </p:cNvPr>
            <p:cNvSpPr txBox="1"/>
            <p:nvPr/>
          </p:nvSpPr>
          <p:spPr>
            <a:xfrm>
              <a:off x="0" y="661596"/>
              <a:ext cx="12192000" cy="33855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내가 생각하는 전략에 따라 최고의 결과를 받아 들었을 때 드는 성취감을 느끼게 한다</a:t>
              </a:r>
              <a:r>
                <a:rPr lang="en-US" altLang="ko-KR" sz="1600" dirty="0"/>
                <a:t>.</a:t>
              </a:r>
              <a:endParaRPr lang="ko-KR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41262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4">
            <a:extLst>
              <a:ext uri="{FF2B5EF4-FFF2-40B4-BE49-F238E27FC236}">
                <a16:creationId xmlns:a16="http://schemas.microsoft.com/office/drawing/2014/main" id="{1E57209F-FE0E-50E3-D218-740079C82C4F}"/>
              </a:ext>
            </a:extLst>
          </p:cNvPr>
          <p:cNvSpPr txBox="1">
            <a:spLocks/>
          </p:cNvSpPr>
          <p:nvPr/>
        </p:nvSpPr>
        <p:spPr>
          <a:xfrm>
            <a:off x="458223" y="1496540"/>
            <a:ext cx="5367337" cy="822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Font typeface="Arial" panose="020B0604020202020204" pitchFamily="34" charset="0"/>
              <a:buNone/>
            </a:pPr>
            <a:r>
              <a:rPr lang="ko-KR" altLang="en-US" sz="2000" noProof="1">
                <a:solidFill>
                  <a:schemeClr val="accent2">
                    <a:lumMod val="75000"/>
                  </a:schemeClr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영웅</a:t>
            </a:r>
            <a:r>
              <a:rPr lang="ko-KR" altLang="en-US" sz="2000" noProof="1"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진화</a:t>
            </a:r>
            <a:r>
              <a:rPr lang="en-US" altLang="ko-KR" sz="2000" noProof="1"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, </a:t>
            </a:r>
            <a:r>
              <a:rPr lang="ko-KR" altLang="en-US" sz="2000" noProof="1"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조합</a:t>
            </a:r>
            <a:r>
              <a:rPr lang="en-US" altLang="ko-KR" sz="2000" noProof="1"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, </a:t>
            </a:r>
            <a:r>
              <a:rPr lang="ko-KR" altLang="en-US" sz="2000" noProof="1"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강화 등 성장을 통해</a:t>
            </a:r>
            <a:endParaRPr lang="en-US" altLang="ko-KR" sz="2000" noProof="1"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  <a:p>
            <a:pPr marL="0" indent="0" latinLnBrk="0">
              <a:buFont typeface="Arial" panose="020B0604020202020204" pitchFamily="34" charset="0"/>
              <a:buNone/>
            </a:pPr>
            <a:r>
              <a:rPr lang="ko-KR" altLang="en-US" sz="2000" noProof="1">
                <a:solidFill>
                  <a:srgbClr val="C00000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적</a:t>
            </a:r>
            <a:r>
              <a:rPr lang="ko-KR" altLang="en-US" sz="2000" noProof="1"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을 막아내는 타워 디펜스게임</a:t>
            </a:r>
            <a:r>
              <a:rPr lang="en-US" altLang="ko-KR" sz="2000" noProof="1"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.</a:t>
            </a:r>
          </a:p>
        </p:txBody>
      </p:sp>
      <p:sp>
        <p:nvSpPr>
          <p:cNvPr id="4" name="제목 2">
            <a:extLst>
              <a:ext uri="{FF2B5EF4-FFF2-40B4-BE49-F238E27FC236}">
                <a16:creationId xmlns:a16="http://schemas.microsoft.com/office/drawing/2014/main" id="{996D2A91-8622-1559-7974-333C9645D4B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66159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/>
            <a:r>
              <a:rPr lang="ko-KR" altLang="en-US" sz="4000" spc="300" noProof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게임 소개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2F9B189-18AB-6177-5D3D-EC8455384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867" y="3154445"/>
            <a:ext cx="5449910" cy="3065041"/>
          </a:xfrm>
          <a:prstGeom prst="rect">
            <a:avLst/>
          </a:prstGeom>
        </p:spPr>
      </p:pic>
      <p:graphicFrame>
        <p:nvGraphicFramePr>
          <p:cNvPr id="5" name="object 3">
            <a:extLst>
              <a:ext uri="{FF2B5EF4-FFF2-40B4-BE49-F238E27FC236}">
                <a16:creationId xmlns:a16="http://schemas.microsoft.com/office/drawing/2014/main" id="{181063F7-15F0-81B6-ECB2-3955338FA9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4128736"/>
              </p:ext>
            </p:extLst>
          </p:nvPr>
        </p:nvGraphicFramePr>
        <p:xfrm>
          <a:off x="458223" y="3163072"/>
          <a:ext cx="5523083" cy="3056417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3933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297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6631">
                <a:tc>
                  <a:txBody>
                    <a:bodyPr/>
                    <a:lstStyle/>
                    <a:p>
                      <a:pPr marL="53340" lvl="0" algn="l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700" b="1" cap="none" spc="0" dirty="0">
                          <a:solidFill>
                            <a:schemeClr val="bg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구분</a:t>
                      </a:r>
                      <a:endParaRPr lang="ko-KR" altLang="en-US" sz="1700" b="1" cap="none" spc="0" dirty="0">
                        <a:solidFill>
                          <a:schemeClr val="bg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맑은 고딕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55244" lvl="0" algn="l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700" b="1" cap="none" spc="0" dirty="0">
                          <a:solidFill>
                            <a:schemeClr val="bg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 내용</a:t>
                      </a:r>
                      <a:endParaRPr lang="ko-KR" altLang="en-US" sz="1700" b="1" cap="none" spc="0" dirty="0">
                        <a:solidFill>
                          <a:schemeClr val="bg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맑은 고딕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631">
                <a:tc>
                  <a:txBody>
                    <a:bodyPr/>
                    <a:lstStyle/>
                    <a:p>
                      <a:pPr marL="91440" lvl="0" algn="l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lang="ko-KR" altLang="en-US" sz="1300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함초롬돋움"/>
                        </a:rPr>
                        <a:t>이름</a:t>
                      </a: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44780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ko-KR" altLang="en-US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함초롬돋움"/>
                        </a:rPr>
                        <a:t>제국을 지켜라</a:t>
                      </a: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6631">
                <a:tc>
                  <a:txBody>
                    <a:bodyPr/>
                    <a:lstStyle/>
                    <a:p>
                      <a:pPr marL="91440" lvl="0" algn="l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lang="ko-KR" altLang="en-US" sz="1300" b="1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장르 및 스타일</a:t>
                      </a:r>
                      <a:endParaRPr lang="ko-KR" altLang="en-US" sz="1300" cap="none" spc="0" dirty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44780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ko-KR" altLang="en-US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타워 디펜스</a:t>
                      </a:r>
                      <a:r>
                        <a:rPr lang="en-US" altLang="ko-KR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, </a:t>
                      </a:r>
                      <a:r>
                        <a:rPr lang="ko-KR" altLang="en-US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전략</a:t>
                      </a:r>
                      <a:r>
                        <a:rPr lang="en-US" altLang="ko-KR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, </a:t>
                      </a:r>
                      <a:r>
                        <a:rPr lang="ko-KR" altLang="en-US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오토 배틀러</a:t>
                      </a:r>
                      <a:endParaRPr lang="ko-KR" altLang="en-US" sz="1300" b="0" u="none" cap="none" spc="0" dirty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6631">
                <a:tc>
                  <a:txBody>
                    <a:bodyPr/>
                    <a:lstStyle/>
                    <a:p>
                      <a:pPr marL="91440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ko-KR" altLang="en-US" sz="1300" b="1" cap="none" spc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게임 플랫폼</a:t>
                      </a:r>
                      <a:endParaRPr lang="ko-KR" altLang="en-US" sz="1300" cap="none" spc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44780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en-US" sz="1200" b="0" u="none" kern="1200" cap="none" spc="0" dirty="0">
                          <a:solidFill>
                            <a:schemeClr val="tx1"/>
                          </a:solidFill>
                          <a:effectLst/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함초롬돋움"/>
                        </a:rPr>
                        <a:t>PC, </a:t>
                      </a:r>
                      <a:r>
                        <a:rPr lang="ko-KR" altLang="en-US" sz="1200" b="0" u="none" kern="1200" cap="none" spc="0" dirty="0">
                          <a:solidFill>
                            <a:schemeClr val="tx1"/>
                          </a:solidFill>
                          <a:effectLst/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함초롬돋움"/>
                        </a:rPr>
                        <a:t>모바일</a:t>
                      </a:r>
                      <a:endParaRPr lang="en-US" sz="1300" b="0" u="none" cap="none" spc="0" dirty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6631">
                <a:tc>
                  <a:txBody>
                    <a:bodyPr/>
                    <a:lstStyle/>
                    <a:p>
                      <a:pPr marL="91440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ko-KR" altLang="en-US" sz="1300" b="1" cap="none" spc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시점</a:t>
                      </a:r>
                      <a:endParaRPr lang="ko-KR" altLang="en-US" sz="1300" cap="none" spc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44780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ko-KR" altLang="en-US" sz="1300" b="0" u="none" cap="none" spc="0" dirty="0" err="1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함초롬돋움"/>
                        </a:rPr>
                        <a:t>탑뷰</a:t>
                      </a:r>
                      <a:endParaRPr lang="ko-KR" altLang="en-US" sz="1300" b="0" u="none" cap="none" spc="0" dirty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6631">
                <a:tc>
                  <a:txBody>
                    <a:bodyPr/>
                    <a:lstStyle/>
                    <a:p>
                      <a:pPr marL="91440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ko-KR" altLang="en-US" sz="1300" b="1" cap="none" spc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주 타겟층</a:t>
                      </a:r>
                      <a:endParaRPr lang="ko-KR" altLang="en-US" sz="1300" cap="none" spc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44780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ko-KR" altLang="en-US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전략 게임 및 디펜스 게임을 좋아하는 </a:t>
                      </a:r>
                      <a:r>
                        <a:rPr lang="en-US" altLang="ko-KR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15~35</a:t>
                      </a:r>
                      <a:r>
                        <a:rPr lang="ko-KR" altLang="en-US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세 유저</a:t>
                      </a:r>
                      <a:endParaRPr lang="ko-KR" altLang="en-US" sz="1300" b="0" u="none" cap="none" spc="0" dirty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0131922"/>
                  </a:ext>
                </a:extLst>
              </a:tr>
              <a:tr h="436631">
                <a:tc>
                  <a:txBody>
                    <a:bodyPr/>
                    <a:lstStyle/>
                    <a:p>
                      <a:pPr marL="91440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ko-KR" altLang="en-US" sz="1300" b="1" cap="none" spc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함초롬돋움"/>
                        </a:rPr>
                        <a:t>부 타겟층</a:t>
                      </a:r>
                      <a:endParaRPr lang="ko-KR" altLang="en-US" sz="1300" cap="none" spc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44780" marR="145415" lvl="0" algn="l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lang="ko-KR" altLang="en-US" sz="1300" b="0" u="none" cap="none" spc="0" dirty="0">
                          <a:solidFill>
                            <a:schemeClr val="tx1"/>
                          </a:solidFill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</a:rPr>
                        <a:t>디펜스 게임의 폭군이 되었다 소설과 웹툰을 좋아하는 유저</a:t>
                      </a:r>
                      <a:endParaRPr lang="ko-KR" altLang="en-US" sz="1300" b="0" u="none" cap="none" spc="0" dirty="0">
                        <a:solidFill>
                          <a:schemeClr val="tx1"/>
                        </a:solidFill>
                        <a:latin typeface="경기천년제목OTF Light" panose="02020403020101020101" pitchFamily="18" charset="-127"/>
                        <a:ea typeface="경기천년제목OTF Light" panose="02020403020101020101" pitchFamily="18" charset="-127"/>
                        <a:cs typeface="함초롬돋움"/>
                      </a:endParaRPr>
                    </a:p>
                  </a:txBody>
                  <a:tcPr marL="68803" marR="0" marT="19658" marB="1474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40CA63C-5C72-EEA4-B9F4-DC24CC4561E4}"/>
              </a:ext>
            </a:extLst>
          </p:cNvPr>
          <p:cNvSpPr txBox="1"/>
          <p:nvPr/>
        </p:nvSpPr>
        <p:spPr>
          <a:xfrm>
            <a:off x="6283867" y="6219486"/>
            <a:ext cx="5449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&lt;</a:t>
            </a:r>
            <a:r>
              <a:rPr lang="ko-KR" altLang="en-US" sz="1200" dirty="0"/>
              <a:t>예시 게임</a:t>
            </a:r>
            <a:r>
              <a:rPr lang="en-US" altLang="ko-KR" sz="1200" dirty="0"/>
              <a:t>&gt; </a:t>
            </a:r>
            <a:r>
              <a:rPr lang="ko-KR" altLang="en-US" sz="1200" dirty="0"/>
              <a:t>프로젝트 </a:t>
            </a:r>
            <a:r>
              <a:rPr lang="ko-KR" altLang="en-US" sz="1200" dirty="0" err="1"/>
              <a:t>랜타디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73676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36E308D-4F36-562D-CBF9-EFDC0FA787EB}"/>
              </a:ext>
            </a:extLst>
          </p:cNvPr>
          <p:cNvSpPr txBox="1">
            <a:spLocks/>
          </p:cNvSpPr>
          <p:nvPr/>
        </p:nvSpPr>
        <p:spPr>
          <a:xfrm>
            <a:off x="419100" y="2895600"/>
            <a:ext cx="8604250" cy="254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>
                <a:sym typeface="Wingdings" panose="05000000000000000000" pitchFamily="2" charset="2"/>
              </a:rPr>
              <a:t>이 시점에 순환형 랜덤 디펜스 장르가 필요한 이유와</a:t>
            </a: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>
                <a:sym typeface="Wingdings" panose="05000000000000000000" pitchFamily="2" charset="2"/>
              </a:rPr>
              <a:t>게임을 만들어야 하는 이유를 논리적으로 제안해 필요한 게임 시스템을 정리한다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.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 err="1"/>
              <a:t>대목적</a:t>
            </a:r>
            <a:r>
              <a:rPr kumimoji="1" lang="ko-KR" altLang="en-US" sz="1100" b="1" dirty="0"/>
              <a:t> </a:t>
            </a:r>
            <a:r>
              <a:rPr kumimoji="1" lang="en-US" altLang="ko-KR" sz="1100" b="1" dirty="0"/>
              <a:t>&gt; </a:t>
            </a:r>
            <a:r>
              <a:rPr kumimoji="1" lang="ko-KR" altLang="en-US" sz="1100" b="1" dirty="0"/>
              <a:t>랜덤 디펜스 장르를 증기는 유저 증대</a:t>
            </a:r>
            <a:endParaRPr kumimoji="1" lang="en-US" altLang="ko-KR" sz="11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1100" b="1" dirty="0"/>
              <a:t>이 대목적을 이루기 위해 우리가 </a:t>
            </a:r>
            <a:r>
              <a:rPr kumimoji="1" lang="ko-KR" altLang="en-US" sz="1100" b="1" dirty="0" err="1"/>
              <a:t>해야할</a:t>
            </a:r>
            <a:r>
              <a:rPr kumimoji="1" lang="ko-KR" altLang="en-US" sz="1100" b="1" dirty="0"/>
              <a:t> 유저경험을 충족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내가 생각하는 전략에 따라 최저와 최고를 아우르는 성적표를 받아 들었을 때 드는 성취감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 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kumimoji="1" lang="en-US" altLang="ko-KR" sz="1100" b="1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929868F-60AC-C4B2-AA39-5113C3FF0589}"/>
              </a:ext>
            </a:extLst>
          </p:cNvPr>
          <p:cNvGrpSpPr/>
          <p:nvPr/>
        </p:nvGrpSpPr>
        <p:grpSpPr>
          <a:xfrm>
            <a:off x="0" y="0"/>
            <a:ext cx="12192000" cy="1000150"/>
            <a:chOff x="0" y="0"/>
            <a:chExt cx="12192000" cy="1000150"/>
          </a:xfrm>
        </p:grpSpPr>
        <p:sp>
          <p:nvSpPr>
            <p:cNvPr id="2" name="제목 2">
              <a:extLst>
                <a:ext uri="{FF2B5EF4-FFF2-40B4-BE49-F238E27FC236}">
                  <a16:creationId xmlns:a16="http://schemas.microsoft.com/office/drawing/2014/main" id="{E8789A21-5C88-A52B-38C4-07850713D8FF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66159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 latinLnBrk="0"/>
              <a:r>
                <a:rPr lang="ko-KR" altLang="en-US" sz="4000" spc="300" noProof="1">
                  <a:solidFill>
                    <a:schemeClr val="bg1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목록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0FDA93-D7A3-149D-1117-108FC5FCEF3D}"/>
                </a:ext>
              </a:extLst>
            </p:cNvPr>
            <p:cNvSpPr txBox="1"/>
            <p:nvPr/>
          </p:nvSpPr>
          <p:spPr>
            <a:xfrm>
              <a:off x="0" y="661596"/>
              <a:ext cx="12192000" cy="33855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내가 생각하는 전략에 따라 최고의 결과를 받아 들었을 때 드는 성취감을 느끼게 한다</a:t>
              </a:r>
              <a:r>
                <a:rPr lang="en-US" altLang="ko-KR" sz="1600" dirty="0"/>
                <a:t>.</a:t>
              </a:r>
              <a:endParaRPr lang="ko-KR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15962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36E308D-4F36-562D-CBF9-EFDC0FA787EB}"/>
              </a:ext>
            </a:extLst>
          </p:cNvPr>
          <p:cNvSpPr txBox="1">
            <a:spLocks/>
          </p:cNvSpPr>
          <p:nvPr/>
        </p:nvSpPr>
        <p:spPr>
          <a:xfrm>
            <a:off x="419100" y="2895600"/>
            <a:ext cx="8604250" cy="254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>
                <a:sym typeface="Wingdings" panose="05000000000000000000" pitchFamily="2" charset="2"/>
              </a:rPr>
              <a:t>이 시점에 순환형 랜덤 디펜스 장르가 필요한 이유와</a:t>
            </a: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>
                <a:sym typeface="Wingdings" panose="05000000000000000000" pitchFamily="2" charset="2"/>
              </a:rPr>
              <a:t>게임을 만들어야 하는 이유를 논리적으로 제안해 필요한 게임 시스템을 정리한다</a:t>
            </a:r>
            <a:r>
              <a:rPr kumimoji="1" lang="en-US" altLang="ko-KR" sz="1100" b="1" dirty="0">
                <a:sym typeface="Wingdings" panose="05000000000000000000" pitchFamily="2" charset="2"/>
              </a:rPr>
              <a:t>.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endParaRPr kumimoji="1" lang="en-US" altLang="ko-KR" sz="1100" b="1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100" b="1" dirty="0" err="1"/>
              <a:t>대목적</a:t>
            </a:r>
            <a:r>
              <a:rPr kumimoji="1" lang="ko-KR" altLang="en-US" sz="1100" b="1" dirty="0"/>
              <a:t> </a:t>
            </a:r>
            <a:r>
              <a:rPr kumimoji="1" lang="en-US" altLang="ko-KR" sz="1100" b="1" dirty="0"/>
              <a:t>&gt; </a:t>
            </a:r>
            <a:r>
              <a:rPr kumimoji="1" lang="ko-KR" altLang="en-US" sz="1100" b="1" dirty="0"/>
              <a:t>랜덤 디펜스 장르를 증기는 유저 증대</a:t>
            </a:r>
            <a:endParaRPr kumimoji="1" lang="en-US" altLang="ko-KR" sz="11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1100" b="1" dirty="0"/>
              <a:t>이 대목적을 이루기 위해 우리가 </a:t>
            </a:r>
            <a:r>
              <a:rPr kumimoji="1" lang="ko-KR" altLang="en-US" sz="1100" b="1" dirty="0" err="1"/>
              <a:t>해야할</a:t>
            </a:r>
            <a:r>
              <a:rPr kumimoji="1" lang="ko-KR" altLang="en-US" sz="1100" b="1" dirty="0"/>
              <a:t> 유저경험을 충족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내가 생각하는 전략에 따라 최저와 최고를 아우르는 성적표를 받아 들었을 때 드는 성취감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1" lang="ko-KR" altLang="en-US" sz="800" b="1" dirty="0"/>
              <a:t> </a:t>
            </a:r>
            <a:endParaRPr kumimoji="1" lang="en-US" altLang="ko-KR" sz="800" b="1" dirty="0"/>
          </a:p>
          <a:p>
            <a:pPr marL="628650" lvl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kumimoji="1" lang="en-US" altLang="ko-KR" sz="1100" b="1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929868F-60AC-C4B2-AA39-5113C3FF0589}"/>
              </a:ext>
            </a:extLst>
          </p:cNvPr>
          <p:cNvGrpSpPr/>
          <p:nvPr/>
        </p:nvGrpSpPr>
        <p:grpSpPr>
          <a:xfrm>
            <a:off x="0" y="0"/>
            <a:ext cx="12192000" cy="1000150"/>
            <a:chOff x="0" y="0"/>
            <a:chExt cx="12192000" cy="1000150"/>
          </a:xfrm>
        </p:grpSpPr>
        <p:sp>
          <p:nvSpPr>
            <p:cNvPr id="2" name="제목 2">
              <a:extLst>
                <a:ext uri="{FF2B5EF4-FFF2-40B4-BE49-F238E27FC236}">
                  <a16:creationId xmlns:a16="http://schemas.microsoft.com/office/drawing/2014/main" id="{E8789A21-5C88-A52B-38C4-07850713D8FF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66159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 latinLnBrk="0"/>
              <a:r>
                <a:rPr lang="ko-KR" altLang="en-US" sz="4000" spc="300" noProof="1">
                  <a:solidFill>
                    <a:schemeClr val="bg1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목록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0FDA93-D7A3-149D-1117-108FC5FCEF3D}"/>
                </a:ext>
              </a:extLst>
            </p:cNvPr>
            <p:cNvSpPr txBox="1"/>
            <p:nvPr/>
          </p:nvSpPr>
          <p:spPr>
            <a:xfrm>
              <a:off x="0" y="661596"/>
              <a:ext cx="12192000" cy="33855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내가 생각하는 전략에 따라 최고의 결과를 받아 들었을 때 드는 성취감을 느끼게 한다</a:t>
              </a:r>
              <a:r>
                <a:rPr lang="en-US" altLang="ko-KR" sz="1600" dirty="0"/>
                <a:t>.</a:t>
              </a:r>
              <a:endParaRPr lang="ko-KR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52130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F8D8D92-7AED-B848-DADB-3A77B2B581FA}"/>
              </a:ext>
            </a:extLst>
          </p:cNvPr>
          <p:cNvGrpSpPr/>
          <p:nvPr/>
        </p:nvGrpSpPr>
        <p:grpSpPr>
          <a:xfrm>
            <a:off x="0" y="0"/>
            <a:ext cx="12192000" cy="1000150"/>
            <a:chOff x="0" y="0"/>
            <a:chExt cx="12192000" cy="1000150"/>
          </a:xfrm>
        </p:grpSpPr>
        <p:sp>
          <p:nvSpPr>
            <p:cNvPr id="5" name="제목 2">
              <a:extLst>
                <a:ext uri="{FF2B5EF4-FFF2-40B4-BE49-F238E27FC236}">
                  <a16:creationId xmlns:a16="http://schemas.microsoft.com/office/drawing/2014/main" id="{5F045365-45B1-3617-A35D-23498C42A0F6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66159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 latinLnBrk="0"/>
              <a:r>
                <a:rPr lang="ko-KR" altLang="en-US" sz="4000" spc="300" noProof="1">
                  <a:solidFill>
                    <a:schemeClr val="bg1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목록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7B3454F-FBDE-DBFA-D225-5345A8FD6307}"/>
                </a:ext>
              </a:extLst>
            </p:cNvPr>
            <p:cNvSpPr txBox="1"/>
            <p:nvPr/>
          </p:nvSpPr>
          <p:spPr>
            <a:xfrm>
              <a:off x="0" y="661596"/>
              <a:ext cx="12192000" cy="33855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내가 생각하는 전략에 따라 최고의 결과를 받아 들었을 때 드는 성취감을 느끼게 한다</a:t>
              </a:r>
              <a:r>
                <a:rPr lang="en-US" altLang="ko-KR" sz="1600" dirty="0"/>
                <a:t>.</a:t>
              </a:r>
              <a:endParaRPr lang="ko-KR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51347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2">
            <a:extLst>
              <a:ext uri="{FF2B5EF4-FFF2-40B4-BE49-F238E27FC236}">
                <a16:creationId xmlns:a16="http://schemas.microsoft.com/office/drawing/2014/main" id="{B1B97CBA-F3C9-957A-0D4D-839AED77FF2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786384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/>
            <a:r>
              <a:rPr lang="en-US" altLang="ko-KR" sz="4000" spc="300" noProof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4. </a:t>
            </a:r>
            <a:r>
              <a:rPr lang="ko-KR" altLang="en-US" sz="4000" spc="300" noProof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재미 요소</a:t>
            </a:r>
          </a:p>
        </p:txBody>
      </p:sp>
      <p:graphicFrame>
        <p:nvGraphicFramePr>
          <p:cNvPr id="12" name="object 3">
            <a:extLst>
              <a:ext uri="{FF2B5EF4-FFF2-40B4-BE49-F238E27FC236}">
                <a16:creationId xmlns:a16="http://schemas.microsoft.com/office/drawing/2014/main" id="{DF3F2CE3-AC69-D368-A0E8-97E9BDC92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61649"/>
              </p:ext>
            </p:extLst>
          </p:nvPr>
        </p:nvGraphicFramePr>
        <p:xfrm>
          <a:off x="1014012" y="2057572"/>
          <a:ext cx="2323484" cy="35581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234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0178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강화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176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66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-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건물과 영웅을 강화한다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.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-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시간이 지날 수록 몬스터가 </a:t>
                      </a:r>
                      <a:b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</a:b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성장하듯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플레이어 역시 성장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3" name="object 3">
            <a:extLst>
              <a:ext uri="{FF2B5EF4-FFF2-40B4-BE49-F238E27FC236}">
                <a16:creationId xmlns:a16="http://schemas.microsoft.com/office/drawing/2014/main" id="{8344D720-65BF-2EA4-4E59-01A5B16418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8126343"/>
              </p:ext>
            </p:extLst>
          </p:nvPr>
        </p:nvGraphicFramePr>
        <p:xfrm>
          <a:off x="4755807" y="2070272"/>
          <a:ext cx="2323484" cy="35617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234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816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스킬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176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66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-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무작위로 얻을 수 있는 스킬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-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선택과 집중을 통한 재미 요소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4" name="object 3">
            <a:extLst>
              <a:ext uri="{FF2B5EF4-FFF2-40B4-BE49-F238E27FC236}">
                <a16:creationId xmlns:a16="http://schemas.microsoft.com/office/drawing/2014/main" id="{917F0892-3189-1AEB-3B88-1E5748F196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905090"/>
              </p:ext>
            </p:extLst>
          </p:nvPr>
        </p:nvGraphicFramePr>
        <p:xfrm>
          <a:off x="8497602" y="2057572"/>
          <a:ext cx="2323484" cy="35708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234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2878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특별 임무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176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66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-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플레이어의 성장이 적 웨이브의 난이도 보다 낮을 경우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-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게임의 난이도를 더욱 올려주는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미션을 진행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 </a:t>
                      </a:r>
                      <a:b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</a:b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-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미션은 특수한 보상을 제공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" name="그림 18" descr="실내이(가) 표시된 사진&#10;&#10;자동 생성된 설명">
            <a:extLst>
              <a:ext uri="{FF2B5EF4-FFF2-40B4-BE49-F238E27FC236}">
                <a16:creationId xmlns:a16="http://schemas.microsoft.com/office/drawing/2014/main" id="{2F0ED5B2-C082-5AD6-1F51-C42B5E33E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0" y="2328777"/>
            <a:ext cx="2202086" cy="1604757"/>
          </a:xfrm>
          <a:prstGeom prst="rect">
            <a:avLst/>
          </a:prstGeom>
        </p:spPr>
      </p:pic>
      <p:pic>
        <p:nvPicPr>
          <p:cNvPr id="4" name="그림 3" descr="식물이(가) 표시된 사진&#10;&#10;자동 생성된 설명">
            <a:extLst>
              <a:ext uri="{FF2B5EF4-FFF2-40B4-BE49-F238E27FC236}">
                <a16:creationId xmlns:a16="http://schemas.microsoft.com/office/drawing/2014/main" id="{598D365B-3EE3-C90A-6DA1-7D4FE51522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602" y="2331093"/>
            <a:ext cx="2327961" cy="1644007"/>
          </a:xfrm>
          <a:prstGeom prst="rect">
            <a:avLst/>
          </a:prstGeom>
        </p:spPr>
      </p:pic>
      <p:pic>
        <p:nvPicPr>
          <p:cNvPr id="3" name="그림 2" descr="텍스트, 스크린샷, 그래픽 디자인, 그래픽이(가) 표시된 사진&#10;&#10;자동 생성된 설명">
            <a:extLst>
              <a:ext uri="{FF2B5EF4-FFF2-40B4-BE49-F238E27FC236}">
                <a16:creationId xmlns:a16="http://schemas.microsoft.com/office/drawing/2014/main" id="{C6E4AE17-1E31-8B34-43B8-132BAA2268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808" y="2331093"/>
            <a:ext cx="2323484" cy="164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322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object 3">
            <a:extLst>
              <a:ext uri="{FF2B5EF4-FFF2-40B4-BE49-F238E27FC236}">
                <a16:creationId xmlns:a16="http://schemas.microsoft.com/office/drawing/2014/main" id="{84EB7015-3BE1-E0A5-6951-EBB89E06FE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9767152"/>
              </p:ext>
            </p:extLst>
          </p:nvPr>
        </p:nvGraphicFramePr>
        <p:xfrm>
          <a:off x="6234453" y="1397000"/>
          <a:ext cx="1998339" cy="16370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8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949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방어</a:t>
                      </a:r>
                      <a:r>
                        <a:rPr lang="en-US" altLang="ko-KR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1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방어벽 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6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본진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을 지킬 수 있는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방어벽을 지형을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고려하며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배치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5" name="object 3">
            <a:extLst>
              <a:ext uri="{FF2B5EF4-FFF2-40B4-BE49-F238E27FC236}">
                <a16:creationId xmlns:a16="http://schemas.microsoft.com/office/drawing/2014/main" id="{6623DABA-9783-68D5-292D-9034EAE9E4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62281"/>
              </p:ext>
            </p:extLst>
          </p:nvPr>
        </p:nvGraphicFramePr>
        <p:xfrm>
          <a:off x="543283" y="1397000"/>
          <a:ext cx="1998339" cy="162653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8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0917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시작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지형탐색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6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정해진 시간동안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맵을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돌아다니며 지형 파악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72451F6-ABB4-DF9A-CD6F-519C0BED6AD5}"/>
              </a:ext>
            </a:extLst>
          </p:cNvPr>
          <p:cNvCxnSpPr>
            <a:cxnSpLocks/>
          </p:cNvCxnSpPr>
          <p:nvPr/>
        </p:nvCxnSpPr>
        <p:spPr>
          <a:xfrm>
            <a:off x="2710754" y="2220171"/>
            <a:ext cx="537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902E83C-26C7-3670-A2A6-1CC09A624020}"/>
              </a:ext>
            </a:extLst>
          </p:cNvPr>
          <p:cNvCxnSpPr>
            <a:cxnSpLocks/>
          </p:cNvCxnSpPr>
          <p:nvPr/>
        </p:nvCxnSpPr>
        <p:spPr>
          <a:xfrm>
            <a:off x="10084736" y="3282696"/>
            <a:ext cx="0" cy="512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1A934EF5-AC71-9DB6-B4D8-AF7109AAD712}"/>
              </a:ext>
            </a:extLst>
          </p:cNvPr>
          <p:cNvCxnSpPr>
            <a:cxnSpLocks/>
          </p:cNvCxnSpPr>
          <p:nvPr/>
        </p:nvCxnSpPr>
        <p:spPr>
          <a:xfrm flipH="1">
            <a:off x="8393884" y="4944907"/>
            <a:ext cx="5268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object 3">
            <a:extLst>
              <a:ext uri="{FF2B5EF4-FFF2-40B4-BE49-F238E27FC236}">
                <a16:creationId xmlns:a16="http://schemas.microsoft.com/office/drawing/2014/main" id="{647C9515-47C6-8CB1-40F0-FA01F16F2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869335"/>
              </p:ext>
            </p:extLst>
          </p:nvPr>
        </p:nvGraphicFramePr>
        <p:xfrm>
          <a:off x="3388868" y="1397000"/>
          <a:ext cx="1998339" cy="16370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8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949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시작</a:t>
                      </a:r>
                      <a:r>
                        <a:rPr lang="en-US" altLang="ko-KR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2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본진 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6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알맞은 지형을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선택한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후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본진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을 설치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9" name="object 3">
            <a:extLst>
              <a:ext uri="{FF2B5EF4-FFF2-40B4-BE49-F238E27FC236}">
                <a16:creationId xmlns:a16="http://schemas.microsoft.com/office/drawing/2014/main" id="{91E5F6AC-9A65-8B60-86A7-D44F328D98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786779"/>
              </p:ext>
            </p:extLst>
          </p:nvPr>
        </p:nvGraphicFramePr>
        <p:xfrm>
          <a:off x="9074384" y="1397000"/>
          <a:ext cx="1998339" cy="16370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8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949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방어</a:t>
                      </a:r>
                      <a:r>
                        <a:rPr lang="en-US" altLang="ko-KR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2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공격 타워 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6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방어벽과 지형을 토대로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공격할 수 있는 위치에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타워를 설치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0" name="object 3">
            <a:extLst>
              <a:ext uri="{FF2B5EF4-FFF2-40B4-BE49-F238E27FC236}">
                <a16:creationId xmlns:a16="http://schemas.microsoft.com/office/drawing/2014/main" id="{1158376E-5E8A-77C9-5FFF-FAF870306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414490"/>
              </p:ext>
            </p:extLst>
          </p:nvPr>
        </p:nvGraphicFramePr>
        <p:xfrm>
          <a:off x="9091242" y="4126384"/>
          <a:ext cx="1998339" cy="16370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8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949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성장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방어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6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몬스터 웨이브를 해치우고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재화를 얻어 타워와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 방어벽을 강화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1" name="object 3">
            <a:extLst>
              <a:ext uri="{FF2B5EF4-FFF2-40B4-BE49-F238E27FC236}">
                <a16:creationId xmlns:a16="http://schemas.microsoft.com/office/drawing/2014/main" id="{27206B22-72D7-9882-1A1D-4BA6D80E5A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425218"/>
              </p:ext>
            </p:extLst>
          </p:nvPr>
        </p:nvGraphicFramePr>
        <p:xfrm>
          <a:off x="6240055" y="4129943"/>
          <a:ext cx="1998339" cy="16370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8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949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성장</a:t>
                      </a:r>
                      <a:r>
                        <a:rPr lang="en-US" altLang="ko-KR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2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성장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6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얻은 재화를 이용해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타워 및 캐릭터 강화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object 3">
            <a:extLst>
              <a:ext uri="{FF2B5EF4-FFF2-40B4-BE49-F238E27FC236}">
                <a16:creationId xmlns:a16="http://schemas.microsoft.com/office/drawing/2014/main" id="{28906A99-C3FE-3044-9413-D329EBFD01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3879"/>
              </p:ext>
            </p:extLst>
          </p:nvPr>
        </p:nvGraphicFramePr>
        <p:xfrm>
          <a:off x="3388868" y="4136000"/>
          <a:ext cx="1998339" cy="16370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8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949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종막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강력한 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6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일정 시간이 되면 오는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보스몹과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 몬스터 들을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모두 처치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3" name="object 3">
            <a:extLst>
              <a:ext uri="{FF2B5EF4-FFF2-40B4-BE49-F238E27FC236}">
                <a16:creationId xmlns:a16="http://schemas.microsoft.com/office/drawing/2014/main" id="{E12E61CF-8384-677C-FF90-0725AEA53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3836829"/>
              </p:ext>
            </p:extLst>
          </p:nvPr>
        </p:nvGraphicFramePr>
        <p:xfrm>
          <a:off x="548886" y="4146769"/>
          <a:ext cx="1998339" cy="16370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8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949">
                <a:tc>
                  <a:txBody>
                    <a:bodyPr/>
                    <a:lstStyle/>
                    <a:p>
                      <a:pPr marL="55244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lang="ko-KR" altLang="en-US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종막</a:t>
                      </a:r>
                      <a:r>
                        <a:rPr lang="en-US" altLang="ko-KR" sz="1200" dirty="0"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  <a:cs typeface="맑은 고딕"/>
                        </a:rPr>
                        <a:t>2</a:t>
                      </a:r>
                      <a:endParaRPr sz="1200" dirty="0">
                        <a:latin typeface="경기천년바탕 Bold" panose="02020803020101020101" pitchFamily="18" charset="-127"/>
                        <a:ea typeface="경기천년바탕 Bold" panose="02020803020101020101" pitchFamily="18" charset="-127"/>
                        <a:cs typeface="맑은 고딕"/>
                      </a:endParaRPr>
                    </a:p>
                  </a:txBody>
                  <a:tcPr marL="0" marR="0" marT="3556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7C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클리어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6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모든 웨이브 방어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성공시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 </a:t>
                      </a:r>
                      <a:b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</a:b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다음 챕터로 이동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경기천년바탕 Bold" panose="02020803020101020101" pitchFamily="18" charset="-127"/>
                          <a:ea typeface="경기천년바탕 Bold" panose="020208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2B74A82-7C4C-1A64-35E7-5BF52FB9915B}"/>
              </a:ext>
            </a:extLst>
          </p:cNvPr>
          <p:cNvCxnSpPr>
            <a:cxnSpLocks/>
          </p:cNvCxnSpPr>
          <p:nvPr/>
        </p:nvCxnSpPr>
        <p:spPr>
          <a:xfrm>
            <a:off x="5515708" y="2210268"/>
            <a:ext cx="537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89B9056-08BB-5195-6ACD-CBC867371B85}"/>
              </a:ext>
            </a:extLst>
          </p:cNvPr>
          <p:cNvCxnSpPr>
            <a:cxnSpLocks/>
          </p:cNvCxnSpPr>
          <p:nvPr/>
        </p:nvCxnSpPr>
        <p:spPr>
          <a:xfrm>
            <a:off x="8388281" y="2201121"/>
            <a:ext cx="5268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8ECDFE9-B61C-5FBB-71CE-2F8906DF2479}"/>
              </a:ext>
            </a:extLst>
          </p:cNvPr>
          <p:cNvCxnSpPr>
            <a:cxnSpLocks/>
          </p:cNvCxnSpPr>
          <p:nvPr/>
        </p:nvCxnSpPr>
        <p:spPr>
          <a:xfrm flipH="1">
            <a:off x="5574712" y="4969150"/>
            <a:ext cx="5268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48EFBA3-BFF0-FADE-22D2-818094205382}"/>
              </a:ext>
            </a:extLst>
          </p:cNvPr>
          <p:cNvCxnSpPr>
            <a:cxnSpLocks/>
          </p:cNvCxnSpPr>
          <p:nvPr/>
        </p:nvCxnSpPr>
        <p:spPr>
          <a:xfrm flipH="1">
            <a:off x="2670308" y="5032682"/>
            <a:ext cx="5268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제목 2">
            <a:extLst>
              <a:ext uri="{FF2B5EF4-FFF2-40B4-BE49-F238E27FC236}">
                <a16:creationId xmlns:a16="http://schemas.microsoft.com/office/drawing/2014/main" id="{8B131EFE-ACEF-07CB-E2FD-AF89CBB62B4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786384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/>
            <a:r>
              <a:rPr lang="en-US" altLang="ko-KR" sz="4000" spc="300" noProof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5. </a:t>
            </a:r>
            <a:r>
              <a:rPr lang="ko-KR" altLang="en-US" sz="4000" spc="300" noProof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게임 플레이 방식</a:t>
            </a:r>
            <a:r>
              <a:rPr lang="en-US" altLang="ko-KR" sz="4000" spc="300" noProof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sz="4000" spc="300" noProof="1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33AB0C24-9707-52C7-BD87-F8F8C76ACBC3}"/>
              </a:ext>
            </a:extLst>
          </p:cNvPr>
          <p:cNvCxnSpPr>
            <a:cxnSpLocks/>
          </p:cNvCxnSpPr>
          <p:nvPr/>
        </p:nvCxnSpPr>
        <p:spPr>
          <a:xfrm flipV="1">
            <a:off x="1499616" y="3282696"/>
            <a:ext cx="0" cy="512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357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AFB4554C-B452-19F6-7A54-BA02E99ED936}"/>
              </a:ext>
            </a:extLst>
          </p:cNvPr>
          <p:cNvCxnSpPr>
            <a:cxnSpLocks/>
          </p:cNvCxnSpPr>
          <p:nvPr/>
        </p:nvCxnSpPr>
        <p:spPr>
          <a:xfrm>
            <a:off x="431800" y="838200"/>
            <a:ext cx="56642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0B8A9AD-8195-8C86-CE1C-F6A460165C12}"/>
              </a:ext>
            </a:extLst>
          </p:cNvPr>
          <p:cNvSpPr txBox="1"/>
          <p:nvPr/>
        </p:nvSpPr>
        <p:spPr>
          <a:xfrm>
            <a:off x="431800" y="244614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2"/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F89501-69D6-8EC3-76E5-E2A8F04188F5}"/>
              </a:ext>
            </a:extLst>
          </p:cNvPr>
          <p:cNvSpPr txBox="1"/>
          <p:nvPr/>
        </p:nvSpPr>
        <p:spPr>
          <a:xfrm>
            <a:off x="1148663" y="424959"/>
            <a:ext cx="12570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2"/>
                </a:solidFill>
                <a:latin typeface="+mn-ea"/>
              </a:rPr>
              <a:t>table of contents</a:t>
            </a:r>
            <a:endParaRPr lang="ko-KR" altLang="en-US" sz="1100" dirty="0">
              <a:solidFill>
                <a:schemeClr val="tx2"/>
              </a:solidFill>
              <a:latin typeface="+mn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AD6761E-E0CA-98E0-22F9-53FB35718B33}"/>
              </a:ext>
            </a:extLst>
          </p:cNvPr>
          <p:cNvGrpSpPr/>
          <p:nvPr/>
        </p:nvGrpSpPr>
        <p:grpSpPr>
          <a:xfrm>
            <a:off x="1148663" y="1344424"/>
            <a:ext cx="2108590" cy="400110"/>
            <a:chOff x="1148663" y="1544479"/>
            <a:chExt cx="2108590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AD5C485-9651-C05B-ABD8-637DE75753BD}"/>
                </a:ext>
              </a:extLst>
            </p:cNvPr>
            <p:cNvSpPr txBox="1"/>
            <p:nvPr/>
          </p:nvSpPr>
          <p:spPr>
            <a:xfrm>
              <a:off x="1148663" y="1544479"/>
              <a:ext cx="3048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2"/>
                  </a:solidFill>
                </a:rPr>
                <a:t>1</a:t>
              </a:r>
              <a:endParaRPr lang="ko-KR" altLang="en-US" sz="2000" b="1" dirty="0">
                <a:solidFill>
                  <a:schemeClr val="tx2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E9FC993-5659-1136-C0C3-AEA0E5C98224}"/>
                </a:ext>
              </a:extLst>
            </p:cNvPr>
            <p:cNvSpPr txBox="1"/>
            <p:nvPr/>
          </p:nvSpPr>
          <p:spPr>
            <a:xfrm>
              <a:off x="2405738" y="1544479"/>
              <a:ext cx="8515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spc="600" dirty="0">
                  <a:solidFill>
                    <a:schemeClr val="tx2"/>
                  </a:solidFill>
                </a:rPr>
                <a:t>설명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42F120E-215A-0BE4-B2E7-059B5527057C}"/>
              </a:ext>
            </a:extLst>
          </p:cNvPr>
          <p:cNvGrpSpPr/>
          <p:nvPr/>
        </p:nvGrpSpPr>
        <p:grpSpPr>
          <a:xfrm>
            <a:off x="1148663" y="2413240"/>
            <a:ext cx="2108590" cy="400110"/>
            <a:chOff x="1148663" y="1544479"/>
            <a:chExt cx="2108590" cy="40011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02427D1-C469-EF0D-B28F-1E0707D86D6E}"/>
                </a:ext>
              </a:extLst>
            </p:cNvPr>
            <p:cNvSpPr txBox="1"/>
            <p:nvPr/>
          </p:nvSpPr>
          <p:spPr>
            <a:xfrm>
              <a:off x="1148663" y="1544479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2"/>
                  </a:solidFill>
                </a:rPr>
                <a:t>2</a:t>
              </a:r>
              <a:endParaRPr lang="ko-KR" altLang="en-US" sz="2000" b="1" dirty="0">
                <a:solidFill>
                  <a:schemeClr val="tx2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3202641-10A5-8C6F-A0CF-A82710F84AAE}"/>
                </a:ext>
              </a:extLst>
            </p:cNvPr>
            <p:cNvSpPr txBox="1"/>
            <p:nvPr/>
          </p:nvSpPr>
          <p:spPr>
            <a:xfrm>
              <a:off x="2405738" y="1544479"/>
              <a:ext cx="8515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spc="600" dirty="0">
                  <a:solidFill>
                    <a:schemeClr val="tx2"/>
                  </a:solidFill>
                </a:rPr>
                <a:t>목적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AA00AD2-8FB1-A6F0-E878-6CE074EEB4EA}"/>
              </a:ext>
            </a:extLst>
          </p:cNvPr>
          <p:cNvGrpSpPr/>
          <p:nvPr/>
        </p:nvGrpSpPr>
        <p:grpSpPr>
          <a:xfrm>
            <a:off x="1148663" y="3482056"/>
            <a:ext cx="4064254" cy="400110"/>
            <a:chOff x="1148663" y="1544479"/>
            <a:chExt cx="4064254" cy="40011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680A12B-BD2B-DBA7-18C3-61E0A1CEDB2E}"/>
                </a:ext>
              </a:extLst>
            </p:cNvPr>
            <p:cNvSpPr txBox="1"/>
            <p:nvPr/>
          </p:nvSpPr>
          <p:spPr>
            <a:xfrm>
              <a:off x="1148663" y="1544479"/>
              <a:ext cx="3481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2"/>
                  </a:solidFill>
                </a:rPr>
                <a:t>3</a:t>
              </a:r>
              <a:endParaRPr lang="ko-KR" altLang="en-US" sz="2000" b="1" dirty="0">
                <a:solidFill>
                  <a:schemeClr val="tx2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83E3BBF-39F3-824C-968F-2A4EFEB856B6}"/>
                </a:ext>
              </a:extLst>
            </p:cNvPr>
            <p:cNvSpPr txBox="1"/>
            <p:nvPr/>
          </p:nvSpPr>
          <p:spPr>
            <a:xfrm>
              <a:off x="2405738" y="1544479"/>
              <a:ext cx="28071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spc="600" dirty="0">
                  <a:solidFill>
                    <a:schemeClr val="tx2"/>
                  </a:solidFill>
                </a:rPr>
                <a:t>현상</a:t>
              </a:r>
              <a:r>
                <a:rPr lang="en-US" altLang="ko-KR" sz="2000" b="1" spc="600" dirty="0">
                  <a:solidFill>
                    <a:schemeClr val="tx2"/>
                  </a:solidFill>
                </a:rPr>
                <a:t>, </a:t>
              </a:r>
              <a:r>
                <a:rPr lang="ko-KR" altLang="en-US" sz="2000" b="1" spc="600" dirty="0">
                  <a:solidFill>
                    <a:schemeClr val="tx2"/>
                  </a:solidFill>
                </a:rPr>
                <a:t>원인</a:t>
              </a:r>
              <a:r>
                <a:rPr lang="en-US" altLang="ko-KR" sz="2000" b="1" spc="600" dirty="0">
                  <a:solidFill>
                    <a:schemeClr val="tx2"/>
                  </a:solidFill>
                </a:rPr>
                <a:t>, </a:t>
              </a:r>
              <a:r>
                <a:rPr lang="ko-KR" altLang="en-US" sz="2000" b="1" spc="600" dirty="0">
                  <a:solidFill>
                    <a:schemeClr val="tx2"/>
                  </a:solidFill>
                </a:rPr>
                <a:t>배경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AE6D82B-5CCF-7770-7081-346F9B92F5DD}"/>
              </a:ext>
            </a:extLst>
          </p:cNvPr>
          <p:cNvGrpSpPr/>
          <p:nvPr/>
        </p:nvGrpSpPr>
        <p:grpSpPr>
          <a:xfrm>
            <a:off x="1148663" y="4550872"/>
            <a:ext cx="4109138" cy="400110"/>
            <a:chOff x="1148663" y="1544479"/>
            <a:chExt cx="4109138" cy="40011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B104932-DB17-29EB-0CE9-684051C18672}"/>
                </a:ext>
              </a:extLst>
            </p:cNvPr>
            <p:cNvSpPr txBox="1"/>
            <p:nvPr/>
          </p:nvSpPr>
          <p:spPr>
            <a:xfrm>
              <a:off x="1148663" y="1544479"/>
              <a:ext cx="3529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2"/>
                  </a:solidFill>
                </a:rPr>
                <a:t>4</a:t>
              </a:r>
              <a:endParaRPr lang="ko-KR" altLang="en-US" sz="2000" b="1" dirty="0">
                <a:solidFill>
                  <a:schemeClr val="tx2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BC623D0-DBAF-6EFF-A620-7A269ACFF410}"/>
                </a:ext>
              </a:extLst>
            </p:cNvPr>
            <p:cNvSpPr txBox="1"/>
            <p:nvPr/>
          </p:nvSpPr>
          <p:spPr>
            <a:xfrm>
              <a:off x="2405738" y="1544479"/>
              <a:ext cx="28520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spc="600" dirty="0">
                  <a:solidFill>
                    <a:schemeClr val="tx2"/>
                  </a:solidFill>
                </a:rPr>
                <a:t>목표 및 기대효과</a:t>
              </a:r>
            </a:p>
          </p:txBody>
        </p:sp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E308C5EE-A569-6248-3AE1-B40146B95008}"/>
              </a:ext>
            </a:extLst>
          </p:cNvPr>
          <p:cNvCxnSpPr>
            <a:cxnSpLocks/>
          </p:cNvCxnSpPr>
          <p:nvPr/>
        </p:nvCxnSpPr>
        <p:spPr>
          <a:xfrm>
            <a:off x="444500" y="6515100"/>
            <a:ext cx="5664200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DD5B9060-A488-9B28-B580-BFACB6D6FFE1}"/>
              </a:ext>
            </a:extLst>
          </p:cNvPr>
          <p:cNvGrpSpPr/>
          <p:nvPr/>
        </p:nvGrpSpPr>
        <p:grpSpPr>
          <a:xfrm>
            <a:off x="1148663" y="5619690"/>
            <a:ext cx="3609001" cy="400110"/>
            <a:chOff x="1148663" y="1544479"/>
            <a:chExt cx="3609001" cy="40011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0417600-B510-A1A0-E4BA-9808C367CC1B}"/>
                </a:ext>
              </a:extLst>
            </p:cNvPr>
            <p:cNvSpPr txBox="1"/>
            <p:nvPr/>
          </p:nvSpPr>
          <p:spPr>
            <a:xfrm>
              <a:off x="1148663" y="1544479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2"/>
                  </a:solidFill>
                </a:rPr>
                <a:t>5</a:t>
              </a:r>
              <a:endParaRPr lang="ko-KR" altLang="en-US" sz="2000" b="1" dirty="0">
                <a:solidFill>
                  <a:schemeClr val="tx2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C9356D6-A4E4-CB9F-6BEC-11DFE3BEE9A1}"/>
                </a:ext>
              </a:extLst>
            </p:cNvPr>
            <p:cNvSpPr txBox="1"/>
            <p:nvPr/>
          </p:nvSpPr>
          <p:spPr>
            <a:xfrm>
              <a:off x="2405738" y="1544479"/>
              <a:ext cx="23519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spc="600" dirty="0" err="1">
                  <a:solidFill>
                    <a:schemeClr val="tx2"/>
                  </a:solidFill>
                </a:rPr>
                <a:t>밴치마킹</a:t>
              </a:r>
              <a:r>
                <a:rPr lang="ko-KR" altLang="en-US" sz="2000" b="1" spc="600" dirty="0">
                  <a:solidFill>
                    <a:schemeClr val="tx2"/>
                  </a:solidFill>
                </a:rPr>
                <a:t> 게임</a:t>
              </a:r>
            </a:p>
          </p:txBody>
        </p:sp>
      </p:grpSp>
      <p:pic>
        <p:nvPicPr>
          <p:cNvPr id="47" name="그림 46" descr="장식, 여러개이(가) 표시된 사진&#10;&#10;자동 생성된 설명">
            <a:extLst>
              <a:ext uri="{FF2B5EF4-FFF2-40B4-BE49-F238E27FC236}">
                <a16:creationId xmlns:a16="http://schemas.microsoft.com/office/drawing/2014/main" id="{98A21C22-8133-8103-4BF7-333FE1288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45" y="1506800"/>
            <a:ext cx="5486840" cy="431294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79023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2">
            <a:extLst>
              <a:ext uri="{FF2B5EF4-FFF2-40B4-BE49-F238E27FC236}">
                <a16:creationId xmlns:a16="http://schemas.microsoft.com/office/drawing/2014/main" id="{8B131EFE-ACEF-07CB-E2FD-AF89CBB62B4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786384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/>
            <a:r>
              <a:rPr lang="en-US" altLang="ko-KR" sz="4000" spc="300" noProof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5. </a:t>
            </a:r>
            <a:r>
              <a:rPr lang="ko-KR" altLang="en-US" sz="4000" spc="300" noProof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게임 플레이 방식</a:t>
            </a:r>
            <a:r>
              <a:rPr lang="en-US" altLang="ko-KR" sz="4000" spc="300" noProof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sz="4000" spc="300" noProof="1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7E99EDD9-C58F-B8F7-5BAA-5D8F582E3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6385"/>
            <a:ext cx="12192000" cy="607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892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제목 2">
            <a:extLst>
              <a:ext uri="{FF2B5EF4-FFF2-40B4-BE49-F238E27FC236}">
                <a16:creationId xmlns:a16="http://schemas.microsoft.com/office/drawing/2014/main" id="{F0BC2152-27A7-9893-0ACE-6B2C17CE1A18}"/>
              </a:ext>
            </a:extLst>
          </p:cNvPr>
          <p:cNvSpPr txBox="1">
            <a:spLocks/>
          </p:cNvSpPr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>
              <a:spcAft>
                <a:spcPts val="600"/>
              </a:spcAft>
            </a:pPr>
            <a:r>
              <a:rPr lang="en-US" altLang="ko-KR" sz="5400" spc="300" noProof="1"/>
              <a:t>6. Q&amp;A</a:t>
            </a:r>
          </a:p>
        </p:txBody>
      </p:sp>
      <p:sp>
        <p:nvSpPr>
          <p:cNvPr id="6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2">
            <a:extLst>
              <a:ext uri="{FF2B5EF4-FFF2-40B4-BE49-F238E27FC236}">
                <a16:creationId xmlns:a16="http://schemas.microsoft.com/office/drawing/2014/main" id="{6BF2CE3F-A6BB-E395-B7EB-48B1466B0B31}"/>
              </a:ext>
            </a:extLst>
          </p:cNvPr>
          <p:cNvSpPr txBox="1">
            <a:spLocks/>
          </p:cNvSpPr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 algn="l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200" spc="300" noProof="1">
                <a:latin typeface="+mn-lt"/>
                <a:ea typeface="+mn-ea"/>
                <a:cs typeface="+mn-cs"/>
              </a:rPr>
              <a:t>결과물 링크</a:t>
            </a:r>
            <a:endParaRPr lang="en-US" altLang="ko-KR" sz="2200" spc="300" noProof="1">
              <a:latin typeface="+mn-lt"/>
              <a:ea typeface="+mn-ea"/>
              <a:cs typeface="+mn-cs"/>
            </a:endParaRPr>
          </a:p>
          <a:p>
            <a:pPr indent="-228600" algn="l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000" spc="300" noProof="1">
                <a:latin typeface="+mn-lt"/>
                <a:ea typeface="+mn-ea"/>
                <a:cs typeface="+mn-cs"/>
                <a:hlinkClick r:id="rId2"/>
              </a:rPr>
              <a:t>https://www.youtube.com/watch?v=-W-pqpALEfM</a:t>
            </a:r>
            <a:endParaRPr lang="en-US" altLang="ko-KR" sz="1000" spc="300" noProof="1">
              <a:latin typeface="+mn-lt"/>
              <a:ea typeface="+mn-ea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25162F-1342-39F3-BBB8-1FC5BC4014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0" r="1918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513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1EAA2CFE-4CAB-D1E0-353C-8C210EBA4521}"/>
              </a:ext>
            </a:extLst>
          </p:cNvPr>
          <p:cNvSpPr/>
          <p:nvPr/>
        </p:nvSpPr>
        <p:spPr>
          <a:xfrm>
            <a:off x="4263289" y="1632801"/>
            <a:ext cx="3592397" cy="359239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경기천년제목OTF Bold" panose="02020803020101020101" pitchFamily="18" charset="-127"/>
              <a:ea typeface="경기천년제목OTF Bold" panose="02020803020101020101" pitchFamily="18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4D31F2-F13B-A324-3AC6-E54C09BBE560}"/>
              </a:ext>
            </a:extLst>
          </p:cNvPr>
          <p:cNvSpPr txBox="1"/>
          <p:nvPr/>
        </p:nvSpPr>
        <p:spPr>
          <a:xfrm>
            <a:off x="5281517" y="2828835"/>
            <a:ext cx="16289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600" b="1" dirty="0">
                <a:solidFill>
                  <a:srgbClr val="44546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랜덤 </a:t>
            </a:r>
            <a:br>
              <a:rPr lang="en-US" altLang="ko-KR" sz="3600" b="1" dirty="0">
                <a:solidFill>
                  <a:srgbClr val="44546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</a:br>
            <a:r>
              <a:rPr lang="ko-KR" altLang="en-US" sz="3600" b="1" dirty="0">
                <a:solidFill>
                  <a:srgbClr val="44546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디펜스</a:t>
            </a:r>
            <a:r>
              <a:rPr lang="en-US" altLang="ko-KR" sz="3600" b="1" dirty="0">
                <a:solidFill>
                  <a:srgbClr val="44546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?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483D41B-7527-0E98-4446-746EC793EBCB}"/>
              </a:ext>
            </a:extLst>
          </p:cNvPr>
          <p:cNvSpPr/>
          <p:nvPr/>
        </p:nvSpPr>
        <p:spPr>
          <a:xfrm>
            <a:off x="10013324" y="6478073"/>
            <a:ext cx="2178676" cy="379927"/>
          </a:xfrm>
          <a:prstGeom prst="rect">
            <a:avLst/>
          </a:prstGeom>
          <a:solidFill>
            <a:srgbClr val="B8C3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8198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36E308D-4F36-562D-CBF9-EFDC0FA787EB}"/>
              </a:ext>
            </a:extLst>
          </p:cNvPr>
          <p:cNvSpPr txBox="1">
            <a:spLocks/>
          </p:cNvSpPr>
          <p:nvPr/>
        </p:nvSpPr>
        <p:spPr>
          <a:xfrm>
            <a:off x="158750" y="1998104"/>
            <a:ext cx="8604250" cy="113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ko-KR" altLang="en-US" sz="1200" dirty="0"/>
              <a:t>랜덤 디펜스</a:t>
            </a:r>
            <a:r>
              <a:rPr lang="en-US" altLang="ko-KR" sz="1200" dirty="0"/>
              <a:t>(Random Defense)</a:t>
            </a:r>
            <a:r>
              <a:rPr lang="ko-KR" altLang="en-US" sz="1200" dirty="0"/>
              <a:t>는 타워 디펜스</a:t>
            </a:r>
            <a:r>
              <a:rPr lang="en-US" altLang="ko-KR" sz="1200" dirty="0"/>
              <a:t>(Tower Defense) </a:t>
            </a:r>
            <a:r>
              <a:rPr lang="ko-KR" altLang="en-US" sz="1200" dirty="0"/>
              <a:t>장르에서 파생된 게임 유형으로</a:t>
            </a:r>
            <a:r>
              <a:rPr lang="en-US" altLang="ko-KR" sz="1200" dirty="0"/>
              <a:t> </a:t>
            </a:r>
            <a:br>
              <a:rPr lang="en-US" altLang="ko-KR" sz="1200" dirty="0"/>
            </a:br>
            <a:r>
              <a:rPr lang="ko-KR" altLang="en-US" sz="1200" dirty="0"/>
              <a:t>플레이어가 다양한 </a:t>
            </a:r>
            <a:r>
              <a:rPr lang="ko-KR" altLang="en-US" sz="1200" dirty="0">
                <a:solidFill>
                  <a:srgbClr val="FF0000"/>
                </a:solidFill>
              </a:rPr>
              <a:t>무작위 요소에 </a:t>
            </a:r>
            <a:r>
              <a:rPr lang="ko-KR" altLang="en-US" sz="1200" dirty="0"/>
              <a:t>따라 </a:t>
            </a:r>
            <a:r>
              <a:rPr lang="ko-KR" altLang="en-US" sz="1200" dirty="0">
                <a:solidFill>
                  <a:srgbClr val="FF0000"/>
                </a:solidFill>
              </a:rPr>
              <a:t>방어 유닛</a:t>
            </a:r>
            <a:r>
              <a:rPr lang="en-US" altLang="ko-KR" sz="1200" dirty="0"/>
              <a:t>(</a:t>
            </a:r>
            <a:r>
              <a:rPr lang="ko-KR" altLang="en-US" sz="1200" dirty="0"/>
              <a:t>타워 또는 캐릭터</a:t>
            </a:r>
            <a:r>
              <a:rPr lang="en-US" altLang="ko-KR" sz="1200" dirty="0"/>
              <a:t>)</a:t>
            </a:r>
            <a:r>
              <a:rPr lang="ko-KR" altLang="en-US" sz="1200" dirty="0"/>
              <a:t>을 배치하여 적의 침략을 막는 게임이다</a:t>
            </a:r>
            <a:r>
              <a:rPr lang="en-US" altLang="ko-KR" sz="1200" dirty="0"/>
              <a:t>.</a:t>
            </a: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lang="en-US" altLang="ko-KR" sz="1200" dirty="0"/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altLang="ko-KR" sz="1050" dirty="0"/>
              <a:t>    </a:t>
            </a:r>
            <a:r>
              <a:rPr lang="en-US" altLang="ko-KR" sz="1000" dirty="0"/>
              <a:t>TD(Tower Defense) = </a:t>
            </a:r>
            <a:r>
              <a:rPr lang="ko-KR" altLang="en-US" sz="1000" dirty="0"/>
              <a:t>타워를 전략적으로 배치해 적의 물결을 막는 방식을 가진 게임</a:t>
            </a:r>
            <a:endParaRPr lang="en-US" altLang="ko-KR" sz="1050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3BF73-F514-2B3B-1948-40F8256415C5}"/>
              </a:ext>
            </a:extLst>
          </p:cNvPr>
          <p:cNvGrpSpPr/>
          <p:nvPr/>
        </p:nvGrpSpPr>
        <p:grpSpPr>
          <a:xfrm>
            <a:off x="6705600" y="3309949"/>
            <a:ext cx="5168381" cy="3312347"/>
            <a:chOff x="674136" y="3463321"/>
            <a:chExt cx="4507462" cy="2857435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9ED76ABC-19CF-464A-E9F6-079861EC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74137" y="3786337"/>
              <a:ext cx="4507461" cy="25344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A62DF3C-F73E-49B9-0BB0-5B379E48F113}"/>
                </a:ext>
              </a:extLst>
            </p:cNvPr>
            <p:cNvSpPr txBox="1"/>
            <p:nvPr/>
          </p:nvSpPr>
          <p:spPr>
            <a:xfrm>
              <a:off x="674136" y="3463321"/>
              <a:ext cx="4507461" cy="2920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&lt; </a:t>
              </a:r>
              <a:r>
                <a:rPr lang="en-US" altLang="ko-KR" sz="1600" b="0" i="0" dirty="0">
                  <a:effectLst/>
                  <a:latin typeface="맑은 고딕" panose="020B0503020000020004" pitchFamily="50" charset="-127"/>
                </a:rPr>
                <a:t>Element TD 2 - Tower Defense</a:t>
              </a:r>
              <a:r>
                <a:rPr lang="en-US" altLang="ko-KR" sz="1600" dirty="0"/>
                <a:t>&gt;</a:t>
              </a:r>
              <a:endParaRPr lang="ko-KR" altLang="en-US" sz="1600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DDCB70A-8DC9-FB3B-B6C2-DE4C00196B52}"/>
              </a:ext>
            </a:extLst>
          </p:cNvPr>
          <p:cNvSpPr txBox="1"/>
          <p:nvPr/>
        </p:nvSpPr>
        <p:spPr>
          <a:xfrm>
            <a:off x="476250" y="1539050"/>
            <a:ext cx="778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랜덤 </a:t>
            </a:r>
            <a:r>
              <a:rPr lang="ko-KR" altLang="en-US" sz="2400" dirty="0" err="1"/>
              <a:t>디팬스</a:t>
            </a:r>
            <a:r>
              <a:rPr lang="ko-KR" altLang="en-US" sz="2400" dirty="0"/>
              <a:t> </a:t>
            </a:r>
            <a:r>
              <a:rPr lang="en-US" altLang="ko-KR" sz="2400" dirty="0">
                <a:solidFill>
                  <a:schemeClr val="accent2"/>
                </a:solidFill>
              </a:rPr>
              <a:t>Random Defense?</a:t>
            </a:r>
            <a:endParaRPr lang="ko-KR" altLang="en-US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C9C0EDF-84BC-3E97-ACA3-3E19389F3E18}"/>
              </a:ext>
            </a:extLst>
          </p:cNvPr>
          <p:cNvSpPr txBox="1"/>
          <p:nvPr/>
        </p:nvSpPr>
        <p:spPr>
          <a:xfrm>
            <a:off x="499471" y="3405199"/>
            <a:ext cx="778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</a:rPr>
              <a:t>랜덤 </a:t>
            </a:r>
            <a:r>
              <a:rPr lang="ko-KR" altLang="en-US" sz="2400" dirty="0" err="1">
                <a:solidFill>
                  <a:schemeClr val="accent2"/>
                </a:solidFill>
              </a:rPr>
              <a:t>디팬스</a:t>
            </a:r>
            <a:r>
              <a:rPr lang="ko-KR" altLang="en-US" sz="2400" dirty="0" err="1"/>
              <a:t>와</a:t>
            </a:r>
            <a:r>
              <a:rPr lang="ko-KR" altLang="en-US" sz="2400" dirty="0">
                <a:solidFill>
                  <a:schemeClr val="accent2"/>
                </a:solidFill>
              </a:rPr>
              <a:t> </a:t>
            </a:r>
            <a:r>
              <a:rPr lang="ko-KR" altLang="en-US" sz="2400" dirty="0">
                <a:solidFill>
                  <a:schemeClr val="accent1"/>
                </a:solidFill>
              </a:rPr>
              <a:t>타워 디펜스</a:t>
            </a:r>
            <a:r>
              <a:rPr lang="ko-KR" altLang="en-US" sz="2400" dirty="0"/>
              <a:t>의</a:t>
            </a:r>
            <a:r>
              <a:rPr lang="ko-KR" altLang="en-US" sz="2400" dirty="0">
                <a:solidFill>
                  <a:schemeClr val="accent1"/>
                </a:solidFill>
              </a:rPr>
              <a:t> </a:t>
            </a:r>
            <a:r>
              <a:rPr lang="ko-KR" altLang="en-US" sz="2400" dirty="0"/>
              <a:t>차이점</a:t>
            </a:r>
          </a:p>
        </p:txBody>
      </p:sp>
      <p:sp>
        <p:nvSpPr>
          <p:cNvPr id="23" name="텍스트 개체 틀 7">
            <a:extLst>
              <a:ext uri="{FF2B5EF4-FFF2-40B4-BE49-F238E27FC236}">
                <a16:creationId xmlns:a16="http://schemas.microsoft.com/office/drawing/2014/main" id="{644435BC-9F3B-7430-30D3-DDD7651407B8}"/>
              </a:ext>
            </a:extLst>
          </p:cNvPr>
          <p:cNvSpPr txBox="1">
            <a:spLocks/>
          </p:cNvSpPr>
          <p:nvPr/>
        </p:nvSpPr>
        <p:spPr>
          <a:xfrm>
            <a:off x="181115" y="4139160"/>
            <a:ext cx="8604250" cy="113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kumimoji="1" lang="ko-KR" altLang="en-US" sz="1200" dirty="0">
                <a:sym typeface="Wingdings" panose="05000000000000000000" pitchFamily="2" charset="2"/>
              </a:rPr>
              <a:t>모든 유닛이나 타워를 </a:t>
            </a:r>
            <a:r>
              <a:rPr kumimoji="1" lang="ko-KR" altLang="en-US" sz="1200" dirty="0">
                <a:solidFill>
                  <a:schemeClr val="accent2"/>
                </a:solidFill>
                <a:sym typeface="Wingdings" panose="05000000000000000000" pitchFamily="2" charset="2"/>
              </a:rPr>
              <a:t>랜덤</a:t>
            </a:r>
            <a:r>
              <a:rPr kumimoji="1" lang="ko-KR" altLang="en-US" sz="1200" dirty="0">
                <a:sym typeface="Wingdings" panose="05000000000000000000" pitchFamily="2" charset="2"/>
              </a:rPr>
              <a:t>으로 생성한다</a:t>
            </a:r>
            <a:r>
              <a:rPr kumimoji="1" lang="en-US" altLang="ko-KR" sz="1200" dirty="0">
                <a:sym typeface="Wingdings" panose="05000000000000000000" pitchFamily="2" charset="2"/>
              </a:rPr>
              <a:t>.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200" dirty="0">
                <a:sym typeface="Wingdings" panose="05000000000000000000" pitchFamily="2" charset="2"/>
              </a:rPr>
              <a:t>이 랜덤 요소는 타워 디펜스 장르의 고질병인 전략 고착화를 무너뜨리며</a:t>
            </a:r>
            <a:endParaRPr kumimoji="1" lang="en-US" altLang="ko-KR" sz="1200" dirty="0"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200" dirty="0">
                <a:sym typeface="Wingdings" panose="05000000000000000000" pitchFamily="2" charset="2"/>
              </a:rPr>
              <a:t>전략과 운을 혼합한 새로운 재미를 제공했다</a:t>
            </a:r>
            <a:r>
              <a:rPr kumimoji="1" lang="en-US" altLang="ko-KR" sz="1200" dirty="0">
                <a:sym typeface="Wingdings" panose="05000000000000000000" pitchFamily="2" charset="2"/>
              </a:rPr>
              <a:t>.</a:t>
            </a: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kumimoji="1" lang="en-US" altLang="ko-KR" sz="1200" dirty="0">
              <a:sym typeface="Wingdings" panose="05000000000000000000" pitchFamily="2" charset="2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B9E8609-97B1-E218-E7B6-3E4FB1D50272}"/>
              </a:ext>
            </a:extLst>
          </p:cNvPr>
          <p:cNvSpPr/>
          <p:nvPr/>
        </p:nvSpPr>
        <p:spPr>
          <a:xfrm flipH="1">
            <a:off x="0" y="0"/>
            <a:ext cx="108000" cy="28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8CA6AE-6178-1871-44D2-960B3B2C2816}"/>
              </a:ext>
            </a:extLst>
          </p:cNvPr>
          <p:cNvSpPr txBox="1"/>
          <p:nvPr/>
        </p:nvSpPr>
        <p:spPr>
          <a:xfrm>
            <a:off x="181115" y="33289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1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A5CD86-8419-E155-BCED-4FB8D9C957D0}"/>
              </a:ext>
            </a:extLst>
          </p:cNvPr>
          <p:cNvSpPr txBox="1"/>
          <p:nvPr/>
        </p:nvSpPr>
        <p:spPr>
          <a:xfrm>
            <a:off x="181115" y="301807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설명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64132ED-4C6F-DD78-12A6-DDB0BF0DF794}"/>
              </a:ext>
            </a:extLst>
          </p:cNvPr>
          <p:cNvSpPr/>
          <p:nvPr/>
        </p:nvSpPr>
        <p:spPr>
          <a:xfrm flipH="1">
            <a:off x="-2" y="287999"/>
            <a:ext cx="107999" cy="57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5418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1EAA2CFE-4CAB-D1E0-353C-8C210EBA4521}"/>
              </a:ext>
            </a:extLst>
          </p:cNvPr>
          <p:cNvSpPr/>
          <p:nvPr/>
        </p:nvSpPr>
        <p:spPr>
          <a:xfrm>
            <a:off x="4263289" y="1632801"/>
            <a:ext cx="3592397" cy="359239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경기천년제목OTF Bold" panose="02020803020101020101" pitchFamily="18" charset="-127"/>
              <a:ea typeface="경기천년제목OTF Bold" panose="02020803020101020101" pitchFamily="18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4D31F2-F13B-A324-3AC6-E54C09BBE560}"/>
              </a:ext>
            </a:extLst>
          </p:cNvPr>
          <p:cNvSpPr txBox="1"/>
          <p:nvPr/>
        </p:nvSpPr>
        <p:spPr>
          <a:xfrm>
            <a:off x="5565601" y="3105833"/>
            <a:ext cx="987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600" b="1" dirty="0">
                <a:solidFill>
                  <a:srgbClr val="44546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목적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68AD99-B4B4-50D6-94D4-1AF61E1E5DE9}"/>
              </a:ext>
            </a:extLst>
          </p:cNvPr>
          <p:cNvSpPr/>
          <p:nvPr/>
        </p:nvSpPr>
        <p:spPr>
          <a:xfrm>
            <a:off x="10013324" y="6478073"/>
            <a:ext cx="2178676" cy="379927"/>
          </a:xfrm>
          <a:prstGeom prst="rect">
            <a:avLst/>
          </a:prstGeom>
          <a:solidFill>
            <a:srgbClr val="B8C3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5941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36E308D-4F36-562D-CBF9-EFDC0FA787EB}"/>
              </a:ext>
            </a:extLst>
          </p:cNvPr>
          <p:cNvSpPr txBox="1">
            <a:spLocks/>
          </p:cNvSpPr>
          <p:nvPr/>
        </p:nvSpPr>
        <p:spPr>
          <a:xfrm>
            <a:off x="158750" y="1998104"/>
            <a:ext cx="8604250" cy="113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lvl="1">
              <a:lnSpc>
                <a:spcPct val="150000"/>
              </a:lnSpc>
              <a:spcBef>
                <a:spcPct val="0"/>
              </a:spcBef>
            </a:pPr>
            <a:r>
              <a:rPr kumimoji="1" lang="ko-KR" altLang="en-US" sz="1200" b="1" dirty="0"/>
              <a:t>게임을 하고싶지만 열심히 하기에는 힘들 때 생각나 가볍게 즐길 수 있는 게임 </a:t>
            </a:r>
            <a:endParaRPr kumimoji="1" lang="en-US" altLang="ko-KR" sz="1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DCB70A-8DC9-FB3B-B6C2-DE4C00196B52}"/>
              </a:ext>
            </a:extLst>
          </p:cNvPr>
          <p:cNvSpPr txBox="1"/>
          <p:nvPr/>
        </p:nvSpPr>
        <p:spPr>
          <a:xfrm>
            <a:off x="476250" y="1539050"/>
            <a:ext cx="778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/>
              <a:t>대목적</a:t>
            </a:r>
            <a:endParaRPr lang="ko-KR" altLang="en-US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C9C0EDF-84BC-3E97-ACA3-3E19389F3E18}"/>
              </a:ext>
            </a:extLst>
          </p:cNvPr>
          <p:cNvSpPr txBox="1"/>
          <p:nvPr/>
        </p:nvSpPr>
        <p:spPr>
          <a:xfrm>
            <a:off x="477106" y="2574397"/>
            <a:ext cx="778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개별 목적</a:t>
            </a:r>
          </a:p>
        </p:txBody>
      </p:sp>
      <p:sp>
        <p:nvSpPr>
          <p:cNvPr id="23" name="텍스트 개체 틀 7">
            <a:extLst>
              <a:ext uri="{FF2B5EF4-FFF2-40B4-BE49-F238E27FC236}">
                <a16:creationId xmlns:a16="http://schemas.microsoft.com/office/drawing/2014/main" id="{644435BC-9F3B-7430-30D3-DDD7651407B8}"/>
              </a:ext>
            </a:extLst>
          </p:cNvPr>
          <p:cNvSpPr txBox="1">
            <a:spLocks/>
          </p:cNvSpPr>
          <p:nvPr/>
        </p:nvSpPr>
        <p:spPr>
          <a:xfrm>
            <a:off x="158750" y="3133098"/>
            <a:ext cx="8604250" cy="220830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kumimoji="1" lang="ko-KR" altLang="en-US" sz="1200" b="1" dirty="0"/>
              <a:t>입문은 쉽게 마스터는 어렵게 </a:t>
            </a:r>
            <a:r>
              <a:rPr kumimoji="1" lang="en-US" altLang="ko-KR" sz="1200" b="1" dirty="0"/>
              <a:t>(</a:t>
            </a:r>
            <a:r>
              <a:rPr kumimoji="1" lang="ko-KR" altLang="en-US" sz="1200" b="1" dirty="0"/>
              <a:t>이지 투 스타트</a:t>
            </a:r>
            <a:r>
              <a:rPr kumimoji="1" lang="en-US" altLang="ko-KR" sz="1200" b="1" dirty="0"/>
              <a:t> </a:t>
            </a:r>
            <a:r>
              <a:rPr kumimoji="1" lang="ko-KR" altLang="en-US" sz="1200" b="1" dirty="0"/>
              <a:t>하드 투 마스터</a:t>
            </a:r>
            <a:r>
              <a:rPr kumimoji="1" lang="en-US" altLang="ko-KR" sz="1200" b="1" dirty="0"/>
              <a:t>)</a:t>
            </a:r>
            <a:br>
              <a:rPr kumimoji="1" lang="en-US" altLang="ko-KR" sz="1200" dirty="0"/>
            </a:br>
            <a:r>
              <a:rPr kumimoji="1" lang="ko-KR" altLang="en-US" sz="1200" dirty="0"/>
              <a:t>예</a:t>
            </a:r>
            <a:r>
              <a:rPr kumimoji="1" lang="en-US" altLang="ko-KR" sz="1200" dirty="0"/>
              <a:t>) </a:t>
            </a:r>
            <a:r>
              <a:rPr kumimoji="1" lang="ko-KR" altLang="en-US" sz="1200" dirty="0"/>
              <a:t>난이도 분리 </a:t>
            </a:r>
            <a:r>
              <a:rPr kumimoji="1" lang="en-US" altLang="ko-KR" sz="1200" dirty="0"/>
              <a:t>– </a:t>
            </a:r>
            <a:r>
              <a:rPr kumimoji="1" lang="ko-KR" altLang="en-US" sz="1200" dirty="0"/>
              <a:t>이지</a:t>
            </a:r>
            <a:r>
              <a:rPr kumimoji="1" lang="en-US" altLang="ko-KR" sz="1200" dirty="0"/>
              <a:t>, </a:t>
            </a:r>
            <a:r>
              <a:rPr kumimoji="1" lang="ko-KR" altLang="en-US" sz="1200" dirty="0" err="1"/>
              <a:t>노말</a:t>
            </a:r>
            <a:r>
              <a:rPr kumimoji="1" lang="en-US" altLang="ko-KR" sz="1200" dirty="0"/>
              <a:t>, </a:t>
            </a:r>
            <a:r>
              <a:rPr kumimoji="1" lang="ko-KR" altLang="en-US" sz="1200" dirty="0"/>
              <a:t>하드 </a:t>
            </a:r>
            <a:r>
              <a:rPr kumimoji="1" lang="en-US" altLang="ko-KR" sz="1200" dirty="0"/>
              <a:t>or </a:t>
            </a:r>
            <a:r>
              <a:rPr kumimoji="1" lang="ko-KR" altLang="en-US" sz="1200" dirty="0" err="1"/>
              <a:t>디버프</a:t>
            </a:r>
            <a:r>
              <a:rPr kumimoji="1" lang="ko-KR" altLang="en-US" sz="1200" dirty="0"/>
              <a:t> 활성화</a:t>
            </a:r>
            <a:endParaRPr kumimoji="1" lang="en-US" altLang="ko-KR" sz="1200" dirty="0"/>
          </a:p>
          <a:p>
            <a:pPr marL="80010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kumimoji="1" lang="ko-KR" altLang="en-US" sz="1200" b="1" dirty="0"/>
              <a:t>내가 생각하는 전략에 따라 최저와 최고를 아우르는 결과를 받을 때 나오는 성취감 극대화</a:t>
            </a:r>
            <a:r>
              <a:rPr kumimoji="1" lang="en-US" altLang="ko-KR" sz="1200" b="1" dirty="0"/>
              <a:t>.</a:t>
            </a:r>
            <a:br>
              <a:rPr kumimoji="1" lang="en-US" altLang="ko-KR" sz="1200" b="1" dirty="0"/>
            </a:br>
            <a:r>
              <a:rPr kumimoji="1" lang="ko-KR" altLang="en-US" sz="1200" dirty="0"/>
              <a:t>예</a:t>
            </a:r>
            <a:r>
              <a:rPr kumimoji="1" lang="en-US" altLang="ko-KR" sz="1200" dirty="0"/>
              <a:t>) </a:t>
            </a:r>
            <a:r>
              <a:rPr kumimoji="1" lang="ko-KR" altLang="en-US" sz="1200" dirty="0"/>
              <a:t>유닛 카운트 </a:t>
            </a:r>
            <a:r>
              <a:rPr kumimoji="1" lang="en-US" altLang="ko-KR" sz="1200" dirty="0"/>
              <a:t>0, </a:t>
            </a:r>
            <a:r>
              <a:rPr kumimoji="1" lang="ko-KR" altLang="en-US" sz="1200" dirty="0"/>
              <a:t>최단시간 클리어</a:t>
            </a:r>
            <a:r>
              <a:rPr kumimoji="1" lang="en-US" altLang="ko-KR" sz="1200" dirty="0"/>
              <a:t>, </a:t>
            </a:r>
            <a:r>
              <a:rPr kumimoji="1" lang="ko-KR" altLang="en-US" sz="1200" dirty="0"/>
              <a:t>최고 라운드 갱신</a:t>
            </a:r>
            <a:endParaRPr kumimoji="1" lang="en-US" altLang="ko-KR" sz="1200" dirty="0"/>
          </a:p>
          <a:p>
            <a:pPr marL="80010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kumimoji="1" lang="ko-KR" altLang="en-US" sz="1200" b="1" dirty="0">
                <a:sym typeface="Wingdings" panose="05000000000000000000" pitchFamily="2" charset="2"/>
              </a:rPr>
              <a:t>명확한 단계별 목적을 통한 성취감 제공</a:t>
            </a:r>
            <a:r>
              <a:rPr kumimoji="1" lang="en-US" altLang="ko-KR" sz="1200" b="1" dirty="0">
                <a:sym typeface="Wingdings" panose="05000000000000000000" pitchFamily="2" charset="2"/>
              </a:rPr>
              <a:t>.</a:t>
            </a:r>
            <a:br>
              <a:rPr kumimoji="1" lang="en-US" altLang="ko-KR" sz="1200" b="1" dirty="0">
                <a:sym typeface="Wingdings" panose="05000000000000000000" pitchFamily="2" charset="2"/>
              </a:rPr>
            </a:br>
            <a:r>
              <a:rPr kumimoji="1" lang="ko-KR" altLang="en-US" sz="1200" dirty="0">
                <a:sym typeface="Wingdings" panose="05000000000000000000" pitchFamily="2" charset="2"/>
              </a:rPr>
              <a:t>예</a:t>
            </a:r>
            <a:r>
              <a:rPr kumimoji="1" lang="en-US" altLang="ko-KR" sz="1200" dirty="0">
                <a:sym typeface="Wingdings" panose="05000000000000000000" pitchFamily="2" charset="2"/>
              </a:rPr>
              <a:t>) </a:t>
            </a:r>
            <a:r>
              <a:rPr kumimoji="1" lang="ko-KR" altLang="en-US" sz="1200" dirty="0">
                <a:sym typeface="Wingdings" panose="05000000000000000000" pitchFamily="2" charset="2"/>
              </a:rPr>
              <a:t>미션</a:t>
            </a:r>
            <a:r>
              <a:rPr kumimoji="1" lang="en-US" altLang="ko-KR" sz="1200" dirty="0">
                <a:sym typeface="Wingdings" panose="05000000000000000000" pitchFamily="2" charset="2"/>
              </a:rPr>
              <a:t>, </a:t>
            </a:r>
            <a:r>
              <a:rPr kumimoji="1" lang="ko-KR" altLang="en-US" sz="1200" dirty="0">
                <a:sym typeface="Wingdings" panose="05000000000000000000" pitchFamily="2" charset="2"/>
              </a:rPr>
              <a:t>협동미션</a:t>
            </a:r>
            <a:r>
              <a:rPr kumimoji="1" lang="en-US" altLang="ko-KR" sz="1200" dirty="0">
                <a:sym typeface="Wingdings" panose="05000000000000000000" pitchFamily="2" charset="2"/>
              </a:rPr>
              <a:t>, </a:t>
            </a:r>
            <a:r>
              <a:rPr kumimoji="1" lang="ko-KR" altLang="en-US" sz="1200" dirty="0">
                <a:sym typeface="Wingdings" panose="05000000000000000000" pitchFamily="2" charset="2"/>
              </a:rPr>
              <a:t>보스</a:t>
            </a:r>
            <a:r>
              <a:rPr kumimoji="1" lang="en-US" altLang="ko-KR" sz="1200" dirty="0">
                <a:sym typeface="Wingdings" panose="05000000000000000000" pitchFamily="2" charset="2"/>
              </a:rPr>
              <a:t>, </a:t>
            </a:r>
            <a:r>
              <a:rPr kumimoji="1" lang="ko-KR" altLang="en-US" sz="1200" dirty="0">
                <a:sym typeface="Wingdings" panose="05000000000000000000" pitchFamily="2" charset="2"/>
              </a:rPr>
              <a:t>업적 등</a:t>
            </a:r>
            <a:endParaRPr kumimoji="1" lang="en-US" altLang="ko-KR" sz="1200" dirty="0">
              <a:sym typeface="Wingdings" panose="05000000000000000000" pitchFamily="2" charset="2"/>
            </a:endParaRPr>
          </a:p>
          <a:p>
            <a:pPr marL="80010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kumimoji="1" lang="en-US" altLang="ko-KR" sz="1200" dirty="0">
              <a:sym typeface="Wingdings" panose="05000000000000000000" pitchFamily="2" charset="2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B9E8609-97B1-E218-E7B6-3E4FB1D50272}"/>
              </a:ext>
            </a:extLst>
          </p:cNvPr>
          <p:cNvSpPr/>
          <p:nvPr/>
        </p:nvSpPr>
        <p:spPr>
          <a:xfrm flipH="1">
            <a:off x="0" y="0"/>
            <a:ext cx="108000" cy="28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8CA6AE-6178-1871-44D2-960B3B2C2816}"/>
              </a:ext>
            </a:extLst>
          </p:cNvPr>
          <p:cNvSpPr txBox="1"/>
          <p:nvPr/>
        </p:nvSpPr>
        <p:spPr>
          <a:xfrm>
            <a:off x="181115" y="33289"/>
            <a:ext cx="668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A5CD86-8419-E155-BCED-4FB8D9C957D0}"/>
              </a:ext>
            </a:extLst>
          </p:cNvPr>
          <p:cNvSpPr txBox="1"/>
          <p:nvPr/>
        </p:nvSpPr>
        <p:spPr>
          <a:xfrm>
            <a:off x="181115" y="301807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목적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64132ED-4C6F-DD78-12A6-DDB0BF0DF794}"/>
              </a:ext>
            </a:extLst>
          </p:cNvPr>
          <p:cNvSpPr/>
          <p:nvPr/>
        </p:nvSpPr>
        <p:spPr>
          <a:xfrm flipH="1">
            <a:off x="-2" y="287999"/>
            <a:ext cx="107999" cy="57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8515B2-7BED-DA57-4664-9C736421A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8502" y="3458398"/>
            <a:ext cx="3334215" cy="30198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870122-E1E3-BC30-C538-95950401F913}"/>
              </a:ext>
            </a:extLst>
          </p:cNvPr>
          <p:cNvSpPr txBox="1"/>
          <p:nvPr/>
        </p:nvSpPr>
        <p:spPr>
          <a:xfrm>
            <a:off x="181115" y="886582"/>
            <a:ext cx="58082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b="1" dirty="0"/>
              <a:t>랜덤 디펜스 장르의 활성화</a:t>
            </a:r>
            <a:r>
              <a:rPr kumimoji="1" lang="en-US" altLang="ko-KR" sz="1100" b="1" dirty="0"/>
              <a:t>.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BFBAEC-6D9A-F811-C095-69750AA757FA}"/>
              </a:ext>
            </a:extLst>
          </p:cNvPr>
          <p:cNvSpPr txBox="1"/>
          <p:nvPr/>
        </p:nvSpPr>
        <p:spPr>
          <a:xfrm>
            <a:off x="487680" y="5366266"/>
            <a:ext cx="56083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결론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퇴근하고 컴퓨터에 앉아 게임을 하고 싶지만 피로로 인해 하기 귀찮을 때 생각나 접속해 한판 하게 만드는 게임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옆에 유튜브와 같은 다른 요소와 같이 할 수 있는 게임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6475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1EAA2CFE-4CAB-D1E0-353C-8C210EBA4521}"/>
              </a:ext>
            </a:extLst>
          </p:cNvPr>
          <p:cNvSpPr/>
          <p:nvPr/>
        </p:nvSpPr>
        <p:spPr>
          <a:xfrm>
            <a:off x="4263289" y="1632801"/>
            <a:ext cx="3592397" cy="359239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경기천년제목OTF Bold" panose="02020803020101020101" pitchFamily="18" charset="-127"/>
              <a:ea typeface="경기천년제목OTF Bold" panose="02020803020101020101" pitchFamily="18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4D31F2-F13B-A324-3AC6-E54C09BBE560}"/>
              </a:ext>
            </a:extLst>
          </p:cNvPr>
          <p:cNvSpPr txBox="1"/>
          <p:nvPr/>
        </p:nvSpPr>
        <p:spPr>
          <a:xfrm>
            <a:off x="5164051" y="3105833"/>
            <a:ext cx="1790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600" b="1" dirty="0">
                <a:solidFill>
                  <a:srgbClr val="44546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벤치마킹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68AD99-B4B4-50D6-94D4-1AF61E1E5DE9}"/>
              </a:ext>
            </a:extLst>
          </p:cNvPr>
          <p:cNvSpPr/>
          <p:nvPr/>
        </p:nvSpPr>
        <p:spPr>
          <a:xfrm>
            <a:off x="10013324" y="6478073"/>
            <a:ext cx="2178676" cy="379927"/>
          </a:xfrm>
          <a:prstGeom prst="rect">
            <a:avLst/>
          </a:prstGeom>
          <a:solidFill>
            <a:srgbClr val="B8C3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경기천년제목 Light" panose="02020403020101020101" pitchFamily="18" charset="-127"/>
              <a:ea typeface="경기천년제목 Light" panose="020204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9834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36E308D-4F36-562D-CBF9-EFDC0FA787EB}"/>
              </a:ext>
            </a:extLst>
          </p:cNvPr>
          <p:cNvSpPr txBox="1">
            <a:spLocks/>
          </p:cNvSpPr>
          <p:nvPr/>
        </p:nvSpPr>
        <p:spPr>
          <a:xfrm>
            <a:off x="107997" y="2379642"/>
            <a:ext cx="8604250" cy="113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스타크래프트 </a:t>
            </a:r>
            <a:r>
              <a:rPr lang="ko-KR" altLang="en-US" sz="1200" b="0" i="0" dirty="0" err="1">
                <a:solidFill>
                  <a:srgbClr val="212529"/>
                </a:solidFill>
                <a:effectLst/>
                <a:latin typeface="+mj-lt"/>
              </a:rPr>
              <a:t>유즈맵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 </a:t>
            </a:r>
            <a:r>
              <a:rPr lang="ko-KR" altLang="en-US" sz="1200" dirty="0">
                <a:latin typeface="+mj-lt"/>
              </a:rPr>
              <a:t>랜덤 타워 디펜스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를 베이스로 제작된 디펜스 게임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.</a:t>
            </a:r>
            <a:br>
              <a:rPr lang="ko-KR" altLang="en-US" sz="1200" dirty="0">
                <a:latin typeface="+mj-lt"/>
              </a:rPr>
            </a:b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2024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년 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1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월 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19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일 서비스 종료를 공지하고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. 2024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년 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2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월 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29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일 서비스를 종료했다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.</a:t>
            </a: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lang="en-US" altLang="ko-KR" sz="1200" dirty="0">
              <a:solidFill>
                <a:srgbClr val="212529"/>
              </a:solidFill>
              <a:latin typeface="+mj-lt"/>
            </a:endParaRP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lang="en-US" altLang="ko-KR" sz="1050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63BF73-F514-2B3B-1948-40F8256415C5}"/>
              </a:ext>
            </a:extLst>
          </p:cNvPr>
          <p:cNvGrpSpPr/>
          <p:nvPr/>
        </p:nvGrpSpPr>
        <p:grpSpPr>
          <a:xfrm>
            <a:off x="6570206" y="536775"/>
            <a:ext cx="5440679" cy="2874883"/>
            <a:chOff x="674136" y="4102741"/>
            <a:chExt cx="4507461" cy="2183314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9ED76ABC-19CF-464A-E9F6-079861EC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07667" y="4102741"/>
              <a:ext cx="3640400" cy="190160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A62DF3C-F73E-49B9-0BB0-5B379E48F113}"/>
                </a:ext>
              </a:extLst>
            </p:cNvPr>
            <p:cNvSpPr txBox="1"/>
            <p:nvPr/>
          </p:nvSpPr>
          <p:spPr>
            <a:xfrm>
              <a:off x="674136" y="6063436"/>
              <a:ext cx="4507461" cy="2226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&lt; </a:t>
              </a:r>
              <a:r>
                <a:rPr lang="ko-KR" altLang="en-US" sz="1600" b="0" i="0" dirty="0">
                  <a:effectLst/>
                  <a:latin typeface="경기천년제목OTF Bold" panose="02020803020101020101" pitchFamily="18" charset="-127"/>
                </a:rPr>
                <a:t>프로젝트 </a:t>
              </a:r>
              <a:r>
                <a:rPr lang="ko-KR" altLang="en-US" sz="1600" b="0" i="0" dirty="0" err="1">
                  <a:effectLst/>
                  <a:latin typeface="경기천년제목OTF Bold" panose="02020803020101020101" pitchFamily="18" charset="-127"/>
                </a:rPr>
                <a:t>랜타디</a:t>
              </a:r>
              <a:r>
                <a:rPr lang="en-US" altLang="ko-KR" sz="1600" b="0" i="0" dirty="0">
                  <a:effectLst/>
                  <a:latin typeface="경기천년제목OTF Bold" panose="02020803020101020101" pitchFamily="18" charset="-127"/>
                </a:rPr>
                <a:t>: </a:t>
              </a:r>
              <a:r>
                <a:rPr lang="ko-KR" altLang="en-US" sz="1600" b="0" i="0" dirty="0">
                  <a:effectLst/>
                  <a:latin typeface="경기천년제목OTF Bold" panose="02020803020101020101" pitchFamily="18" charset="-127"/>
                </a:rPr>
                <a:t>멀티 대전 디펜스</a:t>
              </a:r>
              <a:r>
                <a:rPr lang="en-US" altLang="ko-KR" sz="1600" dirty="0"/>
                <a:t>&gt;</a:t>
              </a:r>
              <a:endParaRPr lang="ko-KR" altLang="en-US" sz="1600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DDCB70A-8DC9-FB3B-B6C2-DE4C00196B52}"/>
              </a:ext>
            </a:extLst>
          </p:cNvPr>
          <p:cNvSpPr txBox="1"/>
          <p:nvPr/>
        </p:nvSpPr>
        <p:spPr>
          <a:xfrm>
            <a:off x="476250" y="1539050"/>
            <a:ext cx="7785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프로젝트 </a:t>
            </a:r>
            <a:r>
              <a:rPr lang="ko-KR" altLang="en-US" sz="2400" dirty="0" err="1"/>
              <a:t>랜타디</a:t>
            </a:r>
            <a:r>
              <a:rPr lang="en-US" altLang="ko-KR" sz="2400" dirty="0"/>
              <a:t>: </a:t>
            </a:r>
            <a:r>
              <a:rPr lang="ko-KR" altLang="en-US" sz="2400" dirty="0"/>
              <a:t>랜덤 타워 디펜스</a:t>
            </a:r>
          </a:p>
          <a:p>
            <a:r>
              <a:rPr lang="en-US" altLang="ko-KR" sz="2400" dirty="0"/>
              <a:t>Project RTD: Random Tower </a:t>
            </a:r>
            <a:r>
              <a:rPr lang="en-US" altLang="ko-KR" sz="2400" dirty="0" err="1"/>
              <a:t>Defence</a:t>
            </a:r>
            <a:endParaRPr lang="ko-KR" altLang="en-US" sz="24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B9E8609-97B1-E218-E7B6-3E4FB1D50272}"/>
              </a:ext>
            </a:extLst>
          </p:cNvPr>
          <p:cNvSpPr/>
          <p:nvPr/>
        </p:nvSpPr>
        <p:spPr>
          <a:xfrm flipH="1">
            <a:off x="0" y="0"/>
            <a:ext cx="108000" cy="28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8CA6AE-6178-1871-44D2-960B3B2C2816}"/>
              </a:ext>
            </a:extLst>
          </p:cNvPr>
          <p:cNvSpPr txBox="1"/>
          <p:nvPr/>
        </p:nvSpPr>
        <p:spPr>
          <a:xfrm>
            <a:off x="181115" y="33289"/>
            <a:ext cx="668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4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A5CD86-8419-E155-BCED-4FB8D9C957D0}"/>
              </a:ext>
            </a:extLst>
          </p:cNvPr>
          <p:cNvSpPr txBox="1"/>
          <p:nvPr/>
        </p:nvSpPr>
        <p:spPr>
          <a:xfrm>
            <a:off x="181115" y="301807"/>
            <a:ext cx="27911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벤치마킹 게임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64132ED-4C6F-DD78-12A6-DDB0BF0DF794}"/>
              </a:ext>
            </a:extLst>
          </p:cNvPr>
          <p:cNvSpPr/>
          <p:nvPr/>
        </p:nvSpPr>
        <p:spPr>
          <a:xfrm flipH="1">
            <a:off x="-2" y="287999"/>
            <a:ext cx="107999" cy="57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37953E-6022-4723-09DB-6469A95F2558}"/>
              </a:ext>
            </a:extLst>
          </p:cNvPr>
          <p:cNvSpPr txBox="1"/>
          <p:nvPr/>
        </p:nvSpPr>
        <p:spPr>
          <a:xfrm>
            <a:off x="517572" y="3588414"/>
            <a:ext cx="778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평가</a:t>
            </a:r>
          </a:p>
        </p:txBody>
      </p:sp>
      <p:sp>
        <p:nvSpPr>
          <p:cNvPr id="5" name="텍스트 개체 틀 7">
            <a:extLst>
              <a:ext uri="{FF2B5EF4-FFF2-40B4-BE49-F238E27FC236}">
                <a16:creationId xmlns:a16="http://schemas.microsoft.com/office/drawing/2014/main" id="{C5C6714E-B826-F897-DDFF-DFCAF59F3F90}"/>
              </a:ext>
            </a:extLst>
          </p:cNvPr>
          <p:cNvSpPr txBox="1">
            <a:spLocks/>
          </p:cNvSpPr>
          <p:nvPr/>
        </p:nvSpPr>
        <p:spPr>
          <a:xfrm>
            <a:off x="107997" y="4184151"/>
            <a:ext cx="8604250" cy="113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스타크래프트 </a:t>
            </a:r>
            <a:r>
              <a:rPr lang="ko-KR" altLang="en-US" sz="1200" b="0" i="0" dirty="0" err="1">
                <a:solidFill>
                  <a:srgbClr val="212529"/>
                </a:solidFill>
                <a:effectLst/>
                <a:latin typeface="+mj-lt"/>
              </a:rPr>
              <a:t>유즈맵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 </a:t>
            </a:r>
            <a:r>
              <a:rPr lang="ko-KR" altLang="en-US" sz="1200" dirty="0">
                <a:latin typeface="+mj-lt"/>
              </a:rPr>
              <a:t>랜덤 타워 디펜스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를 베이스로 제작된 디펜스 게임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.</a:t>
            </a:r>
            <a:br>
              <a:rPr lang="ko-KR" altLang="en-US" sz="1200" dirty="0">
                <a:latin typeface="+mj-lt"/>
              </a:rPr>
            </a:b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2024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년 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1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월 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19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일 서비스 종료를 공지하고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. 2024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년 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2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월 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29</a:t>
            </a:r>
            <a:r>
              <a:rPr lang="ko-KR" altLang="en-US" sz="1200" b="0" i="0" dirty="0">
                <a:solidFill>
                  <a:srgbClr val="212529"/>
                </a:solidFill>
                <a:effectLst/>
                <a:latin typeface="+mj-lt"/>
              </a:rPr>
              <a:t>일 서비스를 종료했다</a:t>
            </a:r>
            <a:r>
              <a:rPr lang="en-US" altLang="ko-KR" sz="1200" b="0" i="0" dirty="0">
                <a:solidFill>
                  <a:srgbClr val="212529"/>
                </a:solidFill>
                <a:effectLst/>
                <a:latin typeface="+mj-lt"/>
              </a:rPr>
              <a:t>.</a:t>
            </a: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lang="en-US" altLang="ko-KR" sz="1200" dirty="0">
              <a:solidFill>
                <a:srgbClr val="212529"/>
              </a:solidFill>
              <a:latin typeface="+mj-lt"/>
            </a:endParaRPr>
          </a:p>
          <a:p>
            <a:pPr marL="628650" lvl="1" indent="-171450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lang="en-US" altLang="ko-KR" sz="105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E3BB6B0-15B5-6A05-5FF6-158D016F068D}"/>
              </a:ext>
            </a:extLst>
          </p:cNvPr>
          <p:cNvGrpSpPr/>
          <p:nvPr/>
        </p:nvGrpSpPr>
        <p:grpSpPr>
          <a:xfrm>
            <a:off x="6751321" y="3729886"/>
            <a:ext cx="5440679" cy="2909177"/>
            <a:chOff x="824185" y="4114728"/>
            <a:chExt cx="4507461" cy="2209358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C60CC14-DADD-B7F6-CF93-A6F844B04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07667" y="4114728"/>
              <a:ext cx="3640400" cy="187763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F11DDC3-F3BA-4B34-E1D7-29525BFE76FF}"/>
                </a:ext>
              </a:extLst>
            </p:cNvPr>
            <p:cNvSpPr txBox="1"/>
            <p:nvPr/>
          </p:nvSpPr>
          <p:spPr>
            <a:xfrm>
              <a:off x="824185" y="6066973"/>
              <a:ext cx="4507461" cy="257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&lt; </a:t>
              </a:r>
              <a:r>
                <a:rPr lang="ko-KR" altLang="en-US" sz="1600" dirty="0"/>
                <a:t>실제 </a:t>
              </a:r>
              <a:r>
                <a:rPr lang="ko-KR" altLang="en-US" sz="1600" b="0" i="0" dirty="0">
                  <a:effectLst/>
                  <a:latin typeface="경기천년제목OTF Bold" panose="02020803020101020101" pitchFamily="18" charset="-127"/>
                </a:rPr>
                <a:t>플레이 사진</a:t>
              </a:r>
              <a:r>
                <a:rPr lang="en-US" altLang="ko-KR" sz="1600" dirty="0"/>
                <a:t>&gt;</a:t>
              </a:r>
              <a:endParaRPr lang="ko-KR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28486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DCB70A-8DC9-FB3B-B6C2-DE4C00196B52}"/>
              </a:ext>
            </a:extLst>
          </p:cNvPr>
          <p:cNvSpPr txBox="1"/>
          <p:nvPr/>
        </p:nvSpPr>
        <p:spPr>
          <a:xfrm>
            <a:off x="288794" y="1009863"/>
            <a:ext cx="71559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  </a:t>
            </a:r>
            <a:r>
              <a:rPr lang="ko-KR" altLang="en-US" sz="1600" dirty="0">
                <a:solidFill>
                  <a:srgbClr val="FF0000"/>
                </a:solidFill>
              </a:rPr>
              <a:t>너무 많은 정보 요구</a:t>
            </a:r>
            <a:endParaRPr lang="en-US" altLang="ko-KR" sz="1600" dirty="0">
              <a:solidFill>
                <a:srgbClr val="FF0000"/>
              </a:solidFill>
            </a:endParaRPr>
          </a:p>
          <a:p>
            <a:endParaRPr lang="en-US" altLang="ko-KR" sz="1600" dirty="0">
              <a:solidFill>
                <a:srgbClr val="FF0000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/>
              <a:t>플레이어 에게 한번에 너무 많은 정보를 요구해 유저간 격차가 크게 벌어져 기존 유저 이탈과 신규 유저 유입을 차단했다</a:t>
            </a:r>
            <a:r>
              <a:rPr lang="en-US" altLang="ko-KR" sz="1600" dirty="0"/>
              <a:t>.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B9E8609-97B1-E218-E7B6-3E4FB1D50272}"/>
              </a:ext>
            </a:extLst>
          </p:cNvPr>
          <p:cNvSpPr/>
          <p:nvPr/>
        </p:nvSpPr>
        <p:spPr>
          <a:xfrm flipH="1">
            <a:off x="0" y="0"/>
            <a:ext cx="108000" cy="28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8CA6AE-6178-1871-44D2-960B3B2C2816}"/>
              </a:ext>
            </a:extLst>
          </p:cNvPr>
          <p:cNvSpPr txBox="1"/>
          <p:nvPr/>
        </p:nvSpPr>
        <p:spPr>
          <a:xfrm>
            <a:off x="181115" y="33289"/>
            <a:ext cx="668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A5CD86-8419-E155-BCED-4FB8D9C957D0}"/>
              </a:ext>
            </a:extLst>
          </p:cNvPr>
          <p:cNvSpPr txBox="1"/>
          <p:nvPr/>
        </p:nvSpPr>
        <p:spPr>
          <a:xfrm>
            <a:off x="181115" y="301807"/>
            <a:ext cx="4479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벤치마킹 게임 </a:t>
            </a:r>
            <a:r>
              <a:rPr lang="en-US" altLang="ko-KR" sz="32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- </a:t>
            </a: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문제점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64132ED-4C6F-DD78-12A6-DDB0BF0DF794}"/>
              </a:ext>
            </a:extLst>
          </p:cNvPr>
          <p:cNvSpPr/>
          <p:nvPr/>
        </p:nvSpPr>
        <p:spPr>
          <a:xfrm flipH="1">
            <a:off x="-2" y="287999"/>
            <a:ext cx="107999" cy="57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EC74F280-1827-F7CD-C2E9-48F62093AC2D}"/>
              </a:ext>
            </a:extLst>
          </p:cNvPr>
          <p:cNvGrpSpPr/>
          <p:nvPr/>
        </p:nvGrpSpPr>
        <p:grpSpPr>
          <a:xfrm>
            <a:off x="849311" y="1689050"/>
            <a:ext cx="10823093" cy="5083358"/>
            <a:chOff x="858367" y="1529030"/>
            <a:chExt cx="10823093" cy="5083358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063BF73-F514-2B3B-1948-40F8256415C5}"/>
                </a:ext>
              </a:extLst>
            </p:cNvPr>
            <p:cNvGrpSpPr/>
            <p:nvPr/>
          </p:nvGrpSpPr>
          <p:grpSpPr>
            <a:xfrm>
              <a:off x="2963523" y="2129193"/>
              <a:ext cx="6469323" cy="4265354"/>
              <a:chOff x="624866" y="3796035"/>
              <a:chExt cx="4556732" cy="2733164"/>
            </a:xfrm>
          </p:grpSpPr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9ED76ABC-19CF-464A-E9F6-079861EC4F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74137" y="3796035"/>
                <a:ext cx="4507461" cy="244099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A62DF3C-F73E-49B9-0BB0-5B379E48F113}"/>
                  </a:ext>
                </a:extLst>
              </p:cNvPr>
              <p:cNvSpPr txBox="1"/>
              <p:nvPr/>
            </p:nvSpPr>
            <p:spPr>
              <a:xfrm>
                <a:off x="624866" y="6306580"/>
                <a:ext cx="4507461" cy="2226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dirty="0"/>
                  <a:t>&lt; </a:t>
                </a:r>
                <a:r>
                  <a:rPr lang="ko-KR" altLang="en-US" sz="1600" b="0" i="0" dirty="0">
                    <a:effectLst/>
                    <a:latin typeface="경기천년제목OTF Bold" panose="02020803020101020101" pitchFamily="18" charset="-127"/>
                  </a:rPr>
                  <a:t>프로젝트 </a:t>
                </a:r>
                <a:r>
                  <a:rPr lang="ko-KR" altLang="en-US" sz="1600" b="0" i="0" dirty="0" err="1">
                    <a:effectLst/>
                    <a:latin typeface="경기천년제목OTF Bold" panose="02020803020101020101" pitchFamily="18" charset="-127"/>
                  </a:rPr>
                  <a:t>랜타디</a:t>
                </a:r>
                <a:r>
                  <a:rPr lang="en-US" altLang="ko-KR" sz="1600" b="0" i="0" dirty="0">
                    <a:effectLst/>
                    <a:latin typeface="경기천년제목OTF Bold" panose="02020803020101020101" pitchFamily="18" charset="-127"/>
                  </a:rPr>
                  <a:t>: </a:t>
                </a:r>
                <a:r>
                  <a:rPr lang="ko-KR" altLang="en-US" sz="1600" b="0" i="0" dirty="0">
                    <a:effectLst/>
                    <a:latin typeface="경기천년제목OTF Bold" panose="02020803020101020101" pitchFamily="18" charset="-127"/>
                  </a:rPr>
                  <a:t>멀티 대전 디펜스</a:t>
                </a:r>
                <a:r>
                  <a:rPr lang="en-US" altLang="ko-KR" sz="1600" dirty="0"/>
                  <a:t>&gt;</a:t>
                </a:r>
                <a:endParaRPr lang="ko-KR" altLang="en-US" sz="1600" dirty="0"/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0637EDA-ADC8-93E1-4B33-ABFF03FEF9B3}"/>
                </a:ext>
              </a:extLst>
            </p:cNvPr>
            <p:cNvSpPr/>
            <p:nvPr/>
          </p:nvSpPr>
          <p:spPr>
            <a:xfrm>
              <a:off x="3033475" y="3322320"/>
              <a:ext cx="776526" cy="132588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EEF27E1-9B44-C9DF-AC49-E8326CAE8225}"/>
                </a:ext>
              </a:extLst>
            </p:cNvPr>
            <p:cNvSpPr/>
            <p:nvPr/>
          </p:nvSpPr>
          <p:spPr>
            <a:xfrm>
              <a:off x="3056336" y="4930518"/>
              <a:ext cx="776526" cy="100860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8964188-D042-F696-5894-319FF4C3AAE7}"/>
                </a:ext>
              </a:extLst>
            </p:cNvPr>
            <p:cNvSpPr/>
            <p:nvPr/>
          </p:nvSpPr>
          <p:spPr>
            <a:xfrm>
              <a:off x="5517596" y="2488544"/>
              <a:ext cx="1439464" cy="40705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E60CD7E-A3FD-8F1C-0204-673271D91899}"/>
                </a:ext>
              </a:extLst>
            </p:cNvPr>
            <p:cNvSpPr/>
            <p:nvPr/>
          </p:nvSpPr>
          <p:spPr>
            <a:xfrm>
              <a:off x="5517596" y="2129194"/>
              <a:ext cx="1439464" cy="16442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EAC9F19-0BA1-984D-5B76-74D0B248E2DB}"/>
                </a:ext>
              </a:extLst>
            </p:cNvPr>
            <p:cNvSpPr/>
            <p:nvPr/>
          </p:nvSpPr>
          <p:spPr>
            <a:xfrm>
              <a:off x="8916116" y="3322320"/>
              <a:ext cx="516730" cy="54864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8C33E38-0A05-D6E0-BF31-2453FE854FD2}"/>
                </a:ext>
              </a:extLst>
            </p:cNvPr>
            <p:cNvSpPr/>
            <p:nvPr/>
          </p:nvSpPr>
          <p:spPr>
            <a:xfrm>
              <a:off x="9096851" y="3934696"/>
              <a:ext cx="335995" cy="71350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876B16D-2F50-A363-9008-EB3640E5A327}"/>
                </a:ext>
              </a:extLst>
            </p:cNvPr>
            <p:cNvSpPr/>
            <p:nvPr/>
          </p:nvSpPr>
          <p:spPr>
            <a:xfrm>
              <a:off x="9096851" y="4648200"/>
              <a:ext cx="335995" cy="6477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E486C5D-AAF4-1D7F-D793-4BF6AEA1732E}"/>
                </a:ext>
              </a:extLst>
            </p:cNvPr>
            <p:cNvSpPr/>
            <p:nvPr/>
          </p:nvSpPr>
          <p:spPr>
            <a:xfrm>
              <a:off x="7818675" y="5532120"/>
              <a:ext cx="335995" cy="407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DB9DD69-D70B-22D7-3651-828F078F1EEC}"/>
                </a:ext>
              </a:extLst>
            </p:cNvPr>
            <p:cNvSpPr/>
            <p:nvPr/>
          </p:nvSpPr>
          <p:spPr>
            <a:xfrm>
              <a:off x="8175903" y="5389958"/>
              <a:ext cx="1256944" cy="54864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연결선: 꺾임 18">
              <a:extLst>
                <a:ext uri="{FF2B5EF4-FFF2-40B4-BE49-F238E27FC236}">
                  <a16:creationId xmlns:a16="http://schemas.microsoft.com/office/drawing/2014/main" id="{F12F9E8E-6976-16FB-4DEA-E3102C88579A}"/>
                </a:ext>
              </a:extLst>
            </p:cNvPr>
            <p:cNvCxnSpPr>
              <a:cxnSpLocks/>
              <a:stCxn id="2" idx="1"/>
            </p:cNvCxnSpPr>
            <p:nvPr/>
          </p:nvCxnSpPr>
          <p:spPr>
            <a:xfrm rot="10800000">
              <a:off x="2164081" y="3162300"/>
              <a:ext cx="869395" cy="82296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0BB3E1D-B090-7DC5-75FE-F336898DB401}"/>
                </a:ext>
              </a:extLst>
            </p:cNvPr>
            <p:cNvSpPr txBox="1"/>
            <p:nvPr/>
          </p:nvSpPr>
          <p:spPr>
            <a:xfrm>
              <a:off x="1014830" y="3031495"/>
              <a:ext cx="11492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플레이어 정보</a:t>
              </a:r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5D60C6A5-1F12-4C82-FB48-9B76FD98369D}"/>
                </a:ext>
              </a:extLst>
            </p:cNvPr>
            <p:cNvCxnSpPr>
              <a:cxnSpLocks/>
              <a:stCxn id="5" idx="1"/>
              <a:endCxn id="39" idx="3"/>
            </p:cNvCxnSpPr>
            <p:nvPr/>
          </p:nvCxnSpPr>
          <p:spPr>
            <a:xfrm flipH="1">
              <a:off x="2300819" y="5434819"/>
              <a:ext cx="75551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4C09FB7-7EBF-2F53-4908-D190851011CA}"/>
                </a:ext>
              </a:extLst>
            </p:cNvPr>
            <p:cNvSpPr txBox="1"/>
            <p:nvPr/>
          </p:nvSpPr>
          <p:spPr>
            <a:xfrm>
              <a:off x="858367" y="5219375"/>
              <a:ext cx="144245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유닛 배치</a:t>
              </a:r>
              <a:r>
                <a:rPr lang="en-US" altLang="ko-KR" sz="1100" dirty="0"/>
                <a:t> </a:t>
              </a:r>
              <a:r>
                <a:rPr lang="ko-KR" altLang="en-US" sz="1100" dirty="0"/>
                <a:t>정보</a:t>
              </a:r>
              <a:r>
                <a:rPr lang="en-US" altLang="ko-KR" sz="1100" dirty="0"/>
                <a:t>,</a:t>
              </a:r>
              <a:br>
                <a:rPr lang="en-US" altLang="ko-KR" sz="1100" dirty="0"/>
              </a:br>
              <a:r>
                <a:rPr lang="ko-KR" altLang="en-US" sz="1100" dirty="0"/>
                <a:t>적 공격 대상 정보</a:t>
              </a:r>
            </a:p>
          </p:txBody>
        </p:sp>
        <p:cxnSp>
          <p:nvCxnSpPr>
            <p:cNvPr id="43" name="연결선: 꺾임 42">
              <a:extLst>
                <a:ext uri="{FF2B5EF4-FFF2-40B4-BE49-F238E27FC236}">
                  <a16:creationId xmlns:a16="http://schemas.microsoft.com/office/drawing/2014/main" id="{68A7F662-3A79-D325-64E8-548B88BE7D42}"/>
                </a:ext>
              </a:extLst>
            </p:cNvPr>
            <p:cNvCxnSpPr>
              <a:cxnSpLocks/>
              <a:stCxn id="9" idx="3"/>
              <a:endCxn id="48" idx="1"/>
            </p:cNvCxnSpPr>
            <p:nvPr/>
          </p:nvCxnSpPr>
          <p:spPr>
            <a:xfrm flipV="1">
              <a:off x="9432846" y="3094535"/>
              <a:ext cx="526495" cy="502105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3C322F8-7083-D8EF-8C25-3F1A49E211E9}"/>
                </a:ext>
              </a:extLst>
            </p:cNvPr>
            <p:cNvSpPr txBox="1"/>
            <p:nvPr/>
          </p:nvSpPr>
          <p:spPr>
            <a:xfrm>
              <a:off x="9959341" y="2963730"/>
              <a:ext cx="1287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보상 업그레이드</a:t>
              </a:r>
            </a:p>
          </p:txBody>
        </p:sp>
        <p:cxnSp>
          <p:nvCxnSpPr>
            <p:cNvPr id="52" name="연결선: 꺾임 51">
              <a:extLst>
                <a:ext uri="{FF2B5EF4-FFF2-40B4-BE49-F238E27FC236}">
                  <a16:creationId xmlns:a16="http://schemas.microsoft.com/office/drawing/2014/main" id="{BD9F1055-B3D4-936C-6970-E63113F65960}"/>
                </a:ext>
              </a:extLst>
            </p:cNvPr>
            <p:cNvCxnSpPr>
              <a:cxnSpLocks/>
              <a:stCxn id="10" idx="3"/>
              <a:endCxn id="53" idx="1"/>
            </p:cNvCxnSpPr>
            <p:nvPr/>
          </p:nvCxnSpPr>
          <p:spPr>
            <a:xfrm flipV="1">
              <a:off x="9432846" y="3796025"/>
              <a:ext cx="534116" cy="49542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CE7402A-A4A0-AE42-2271-F35C1C2DC3AA}"/>
                </a:ext>
              </a:extLst>
            </p:cNvPr>
            <p:cNvSpPr txBox="1"/>
            <p:nvPr/>
          </p:nvSpPr>
          <p:spPr>
            <a:xfrm>
              <a:off x="9966962" y="3665220"/>
              <a:ext cx="1287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타워 생성</a:t>
              </a:r>
            </a:p>
          </p:txBody>
        </p:sp>
        <p:cxnSp>
          <p:nvCxnSpPr>
            <p:cNvPr id="62" name="연결선: 꺾임 61">
              <a:extLst>
                <a:ext uri="{FF2B5EF4-FFF2-40B4-BE49-F238E27FC236}">
                  <a16:creationId xmlns:a16="http://schemas.microsoft.com/office/drawing/2014/main" id="{9A9F4D3C-6459-F32B-73E1-E39E535A83CA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V="1">
              <a:off x="9432846" y="4648200"/>
              <a:ext cx="534116" cy="323850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2FF6151-D8B0-2FB3-C861-E269AD34F950}"/>
                </a:ext>
              </a:extLst>
            </p:cNvPr>
            <p:cNvSpPr txBox="1"/>
            <p:nvPr/>
          </p:nvSpPr>
          <p:spPr>
            <a:xfrm>
              <a:off x="9966962" y="4517395"/>
              <a:ext cx="1287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타워 강화</a:t>
              </a:r>
            </a:p>
          </p:txBody>
        </p:sp>
        <p:cxnSp>
          <p:nvCxnSpPr>
            <p:cNvPr id="66" name="연결선: 꺾임 65">
              <a:extLst>
                <a:ext uri="{FF2B5EF4-FFF2-40B4-BE49-F238E27FC236}">
                  <a16:creationId xmlns:a16="http://schemas.microsoft.com/office/drawing/2014/main" id="{7EF13E2A-CCE8-0F50-632C-238E458CC031}"/>
                </a:ext>
              </a:extLst>
            </p:cNvPr>
            <p:cNvCxnSpPr>
              <a:cxnSpLocks/>
              <a:stCxn id="7" idx="3"/>
              <a:endCxn id="68" idx="1"/>
            </p:cNvCxnSpPr>
            <p:nvPr/>
          </p:nvCxnSpPr>
          <p:spPr>
            <a:xfrm flipV="1">
              <a:off x="6957060" y="1744474"/>
              <a:ext cx="3009902" cy="46693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B664683-8992-DD74-6379-246801BD14BF}"/>
                </a:ext>
              </a:extLst>
            </p:cNvPr>
            <p:cNvSpPr txBox="1"/>
            <p:nvPr/>
          </p:nvSpPr>
          <p:spPr>
            <a:xfrm>
              <a:off x="9966962" y="1529030"/>
              <a:ext cx="171449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Hp, </a:t>
              </a:r>
              <a:r>
                <a:rPr lang="ko-KR" altLang="en-US" sz="1100" dirty="0"/>
                <a:t>라운드</a:t>
              </a:r>
              <a:r>
                <a:rPr lang="en-US" altLang="ko-KR" sz="1100" dirty="0"/>
                <a:t>, </a:t>
              </a:r>
              <a:r>
                <a:rPr lang="ko-KR" altLang="en-US" sz="1100" dirty="0"/>
                <a:t>재화</a:t>
              </a:r>
              <a:r>
                <a:rPr lang="en-US" altLang="ko-KR" sz="1100" dirty="0"/>
                <a:t>, </a:t>
              </a:r>
              <a:br>
                <a:rPr lang="en-US" altLang="ko-KR" sz="1100" dirty="0"/>
              </a:br>
              <a:r>
                <a:rPr lang="ko-KR" altLang="en-US" sz="1100" dirty="0"/>
                <a:t>다음라운드 잔여시간</a:t>
              </a:r>
            </a:p>
          </p:txBody>
        </p:sp>
        <p:cxnSp>
          <p:nvCxnSpPr>
            <p:cNvPr id="70" name="연결선: 꺾임 69">
              <a:extLst>
                <a:ext uri="{FF2B5EF4-FFF2-40B4-BE49-F238E27FC236}">
                  <a16:creationId xmlns:a16="http://schemas.microsoft.com/office/drawing/2014/main" id="{02357275-BBE4-FD3B-7824-9871A54BF191}"/>
                </a:ext>
              </a:extLst>
            </p:cNvPr>
            <p:cNvCxnSpPr>
              <a:cxnSpLocks/>
              <a:endCxn id="72" idx="1"/>
            </p:cNvCxnSpPr>
            <p:nvPr/>
          </p:nvCxnSpPr>
          <p:spPr>
            <a:xfrm flipV="1">
              <a:off x="6957060" y="2406517"/>
              <a:ext cx="3002281" cy="285554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44F3EDB-A833-009D-459C-2AC6CF767F10}"/>
                </a:ext>
              </a:extLst>
            </p:cNvPr>
            <p:cNvSpPr txBox="1"/>
            <p:nvPr/>
          </p:nvSpPr>
          <p:spPr>
            <a:xfrm>
              <a:off x="9959341" y="2106435"/>
              <a:ext cx="128777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적 침투</a:t>
              </a:r>
              <a:r>
                <a:rPr lang="en-US" altLang="ko-KR" sz="1100" dirty="0"/>
                <a:t>,</a:t>
              </a:r>
              <a:br>
                <a:rPr lang="en-US" altLang="ko-KR" sz="1100" dirty="0"/>
              </a:br>
              <a:r>
                <a:rPr lang="ko-KR" altLang="en-US" sz="1100" dirty="0"/>
                <a:t>적 몬스터 능력치 상승 알림</a:t>
              </a:r>
            </a:p>
          </p:txBody>
        </p:sp>
        <p:cxnSp>
          <p:nvCxnSpPr>
            <p:cNvPr id="77" name="연결선: 꺾임 76">
              <a:extLst>
                <a:ext uri="{FF2B5EF4-FFF2-40B4-BE49-F238E27FC236}">
                  <a16:creationId xmlns:a16="http://schemas.microsoft.com/office/drawing/2014/main" id="{DBF62A87-C76A-F13E-F7BA-7ECDEBCEDB71}"/>
                </a:ext>
              </a:extLst>
            </p:cNvPr>
            <p:cNvCxnSpPr>
              <a:cxnSpLocks/>
              <a:stCxn id="12" idx="2"/>
              <a:endCxn id="81" idx="1"/>
            </p:cNvCxnSpPr>
            <p:nvPr/>
          </p:nvCxnSpPr>
          <p:spPr>
            <a:xfrm rot="16200000" flipH="1">
              <a:off x="8751716" y="5174077"/>
              <a:ext cx="457825" cy="1987910"/>
            </a:xfrm>
            <a:prstGeom prst="bentConnector2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24BA2FC-533E-DC7A-641A-FF707B762B80}"/>
                </a:ext>
              </a:extLst>
            </p:cNvPr>
            <p:cNvSpPr txBox="1"/>
            <p:nvPr/>
          </p:nvSpPr>
          <p:spPr>
            <a:xfrm>
              <a:off x="9966962" y="5539800"/>
              <a:ext cx="12877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공격 유닛 소환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E339BF0F-9877-06DE-40A6-6EB3265CACD9}"/>
                </a:ext>
              </a:extLst>
            </p:cNvPr>
            <p:cNvSpPr txBox="1"/>
            <p:nvPr/>
          </p:nvSpPr>
          <p:spPr>
            <a:xfrm>
              <a:off x="9974583" y="6181501"/>
              <a:ext cx="128777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남은 유닛 표시</a:t>
              </a:r>
              <a:r>
                <a:rPr lang="en-US" altLang="ko-KR" sz="1100" dirty="0"/>
                <a:t>,</a:t>
              </a:r>
              <a:br>
                <a:rPr lang="en-US" altLang="ko-KR" sz="1100" dirty="0"/>
              </a:br>
              <a:r>
                <a:rPr lang="ko-KR" altLang="en-US" sz="1100" dirty="0"/>
                <a:t>공격 포인트</a:t>
              </a:r>
            </a:p>
          </p:txBody>
        </p:sp>
        <p:cxnSp>
          <p:nvCxnSpPr>
            <p:cNvPr id="87" name="직선 화살표 연결선 86">
              <a:extLst>
                <a:ext uri="{FF2B5EF4-FFF2-40B4-BE49-F238E27FC236}">
                  <a16:creationId xmlns:a16="http://schemas.microsoft.com/office/drawing/2014/main" id="{61145AC1-4E1A-123C-93F8-8C18143E99FB}"/>
                </a:ext>
              </a:extLst>
            </p:cNvPr>
            <p:cNvCxnSpPr>
              <a:stCxn id="13" idx="3"/>
              <a:endCxn id="80" idx="1"/>
            </p:cNvCxnSpPr>
            <p:nvPr/>
          </p:nvCxnSpPr>
          <p:spPr>
            <a:xfrm>
              <a:off x="9432847" y="5664278"/>
              <a:ext cx="534115" cy="632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E6678DA9-51F3-9194-8E6A-E9E4949D7CD4}"/>
                </a:ext>
              </a:extLst>
            </p:cNvPr>
            <p:cNvSpPr/>
            <p:nvPr/>
          </p:nvSpPr>
          <p:spPr>
            <a:xfrm>
              <a:off x="4628822" y="2965568"/>
              <a:ext cx="3208675" cy="256655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95" name="연결선: 꺾임 94">
              <a:extLst>
                <a:ext uri="{FF2B5EF4-FFF2-40B4-BE49-F238E27FC236}">
                  <a16:creationId xmlns:a16="http://schemas.microsoft.com/office/drawing/2014/main" id="{6DD86D02-56F6-6BBE-09E4-774A96BEC3E0}"/>
                </a:ext>
              </a:extLst>
            </p:cNvPr>
            <p:cNvCxnSpPr>
              <a:cxnSpLocks/>
              <a:stCxn id="90" idx="1"/>
              <a:endCxn id="97" idx="3"/>
            </p:cNvCxnSpPr>
            <p:nvPr/>
          </p:nvCxnSpPr>
          <p:spPr>
            <a:xfrm rot="10800000" flipV="1">
              <a:off x="2078890" y="4248844"/>
              <a:ext cx="2549932" cy="2014898"/>
            </a:xfrm>
            <a:prstGeom prst="bentConnector3">
              <a:avLst>
                <a:gd name="adj1" fmla="val 18922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661884A-AF9A-181B-2CC0-C5610DC94638}"/>
                </a:ext>
              </a:extLst>
            </p:cNvPr>
            <p:cNvSpPr txBox="1"/>
            <p:nvPr/>
          </p:nvSpPr>
          <p:spPr>
            <a:xfrm>
              <a:off x="929639" y="6132937"/>
              <a:ext cx="11492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유닛 배치 공간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0717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ESG_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894A2"/>
      </a:accent1>
      <a:accent2>
        <a:srgbClr val="6979A8"/>
      </a:accent2>
      <a:accent3>
        <a:srgbClr val="B8C3E9"/>
      </a:accent3>
      <a:accent4>
        <a:srgbClr val="C4C9DE"/>
      </a:accent4>
      <a:accent5>
        <a:srgbClr val="EDEDED"/>
      </a:accent5>
      <a:accent6>
        <a:srgbClr val="E3F3F1"/>
      </a:accent6>
      <a:hlink>
        <a:srgbClr val="262626"/>
      </a:hlink>
      <a:folHlink>
        <a:srgbClr val="262626"/>
      </a:folHlink>
    </a:clrScheme>
    <a:fontScheme name="Pretendard_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1905</TotalTime>
  <Words>1189</Words>
  <Application>Microsoft Office PowerPoint</Application>
  <PresentationFormat>와이드스크린</PresentationFormat>
  <Paragraphs>213</Paragraphs>
  <Slides>21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21</vt:i4>
      </vt:variant>
    </vt:vector>
  </HeadingPairs>
  <TitlesOfParts>
    <vt:vector size="33" baseType="lpstr">
      <vt:lpstr>Wingdings</vt:lpstr>
      <vt:lpstr>경기천년제목OTF Light</vt:lpstr>
      <vt:lpstr>경기천년바탕OTF Bold</vt:lpstr>
      <vt:lpstr>경기천년제목 Light</vt:lpstr>
      <vt:lpstr>Arial</vt:lpstr>
      <vt:lpstr>경기천년제목 Bold</vt:lpstr>
      <vt:lpstr>Calibri</vt:lpstr>
      <vt:lpstr>경기천년바탕 Bold</vt:lpstr>
      <vt:lpstr>경기천년제목OTF Bold</vt:lpstr>
      <vt:lpstr>맑은 고딕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seominseok</dc:creator>
  <cp:lastModifiedBy>min seok seo</cp:lastModifiedBy>
  <cp:revision>38</cp:revision>
  <dcterms:created xsi:type="dcterms:W3CDTF">2022-05-22T07:01:20Z</dcterms:created>
  <dcterms:modified xsi:type="dcterms:W3CDTF">2024-09-23T18:56:18Z</dcterms:modified>
</cp:coreProperties>
</file>

<file path=docProps/thumbnail.jpeg>
</file>